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x="18288000" cy="10287000"/>
  <p:notesSz cx="6858000" cy="9144000"/>
  <p:embeddedFontLst>
    <p:embeddedFont>
      <p:font typeface="Sniglet" charset="1" panose="04070505030100020000"/>
      <p:regular r:id="rId33"/>
    </p:embeddedFont>
    <p:embeddedFont>
      <p:font typeface="More Sugar" charset="1" panose="00000000000000000000"/>
      <p:regular r:id="rId34"/>
    </p:embeddedFont>
    <p:embeddedFont>
      <p:font typeface="Quicksand 1 Bold" charset="1" panose="00000000000000000000"/>
      <p:regular r:id="rId35"/>
    </p:embeddedFont>
    <p:embeddedFont>
      <p:font typeface="Quicksand 1" charset="1" panose="00000000000000000000"/>
      <p:regular r:id="rId36"/>
    </p:embeddedFont>
    <p:embeddedFont>
      <p:font typeface="Canva Sans 1" charset="1" panose="020B0503030501040103"/>
      <p:regular r:id="rId37"/>
    </p:embeddedFont>
    <p:embeddedFont>
      <p:font typeface="Quicksand 2 Bold" charset="1" panose="00000800000000000000"/>
      <p:regular r:id="rId38"/>
    </p:embeddedFont>
    <p:embeddedFont>
      <p:font typeface="Quicksand 2 Medium" charset="1" panose="00000600000000000000"/>
      <p:regular r:id="rId39"/>
    </p:embeddedFont>
    <p:embeddedFont>
      <p:font typeface="Quicksand 2" charset="1" panose="00000500000000000000"/>
      <p:regular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fonts/font38.fntdata" Type="http://schemas.openxmlformats.org/officeDocument/2006/relationships/font"/><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jpeg" Type="http://schemas.openxmlformats.org/officeDocument/2006/relationships/image"/><Relationship Id="rId7" Target="../media/image6.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png" Type="http://schemas.openxmlformats.org/officeDocument/2006/relationships/image"/><Relationship Id="rId11" Target="../media/image12.svg" Type="http://schemas.openxmlformats.org/officeDocument/2006/relationships/image"/><Relationship Id="rId12" Target="../media/image13.png" Type="http://schemas.openxmlformats.org/officeDocument/2006/relationships/image"/><Relationship Id="rId13" Target="../media/image14.png" Type="http://schemas.openxmlformats.org/officeDocument/2006/relationships/image"/><Relationship Id="rId14" Target="../media/image15.png" Type="http://schemas.openxmlformats.org/officeDocument/2006/relationships/image"/><Relationship Id="rId15" Target="../media/image16.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7.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13.png" Type="http://schemas.openxmlformats.org/officeDocument/2006/relationships/image"/><Relationship Id="rId9" Target="../media/image14.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18.jpeg" Type="http://schemas.openxmlformats.org/officeDocument/2006/relationships/image"/><Relationship Id="rId7" Target="../media/image19.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20.jpeg" Type="http://schemas.openxmlformats.org/officeDocument/2006/relationships/image"/><Relationship Id="rId7" Target="../media/image21.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22.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23.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24.jpeg" Type="http://schemas.openxmlformats.org/officeDocument/2006/relationships/image"/><Relationship Id="rId7" Target="../media/image25.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26.jpeg" Type="http://schemas.openxmlformats.org/officeDocument/2006/relationships/image"/><Relationship Id="rId7" Target="../media/image27.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28.jpeg" Type="http://schemas.openxmlformats.org/officeDocument/2006/relationships/image"/><Relationship Id="rId7" Target="../media/image29.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30.jpeg" Type="http://schemas.openxmlformats.org/officeDocument/2006/relationships/image"/><Relationship Id="rId7" Target="../media/image31.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32.jpeg" Type="http://schemas.openxmlformats.org/officeDocument/2006/relationships/image"/><Relationship Id="rId7" Target="../media/image33.pn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34.jpeg" Type="http://schemas.openxmlformats.org/officeDocument/2006/relationships/image"/><Relationship Id="rId7" Target="../media/image35.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svg" Type="http://schemas.openxmlformats.org/officeDocument/2006/relationships/image"/><Relationship Id="rId11" Target="../media/image11.png" Type="http://schemas.openxmlformats.org/officeDocument/2006/relationships/image"/><Relationship Id="rId12" Target="../media/image12.svg" Type="http://schemas.openxmlformats.org/officeDocument/2006/relationships/image"/><Relationship Id="rId13" Target="../media/image13.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36.jpeg" Type="http://schemas.openxmlformats.org/officeDocument/2006/relationships/image"/><Relationship Id="rId7" Target="../media/image7.png" Type="http://schemas.openxmlformats.org/officeDocument/2006/relationships/image"/><Relationship Id="rId8" Target="../media/image8.svg" Type="http://schemas.openxmlformats.org/officeDocument/2006/relationships/image"/><Relationship Id="rId9" Target="../media/image9.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svg" Type="http://schemas.openxmlformats.org/officeDocument/2006/relationships/image"/><Relationship Id="rId11" Target="../media/image11.png" Type="http://schemas.openxmlformats.org/officeDocument/2006/relationships/image"/><Relationship Id="rId12" Target="../media/image12.svg" Type="http://schemas.openxmlformats.org/officeDocument/2006/relationships/image"/><Relationship Id="rId13" Target="../media/image13.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36.jpeg" Type="http://schemas.openxmlformats.org/officeDocument/2006/relationships/image"/><Relationship Id="rId7" Target="../media/image7.png" Type="http://schemas.openxmlformats.org/officeDocument/2006/relationships/image"/><Relationship Id="rId8" Target="../media/image8.svg" Type="http://schemas.openxmlformats.org/officeDocument/2006/relationships/image"/><Relationship Id="rId9" Target="../media/image9.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png" Type="http://schemas.openxmlformats.org/officeDocument/2006/relationships/image"/><Relationship Id="rId11" Target="../media/image12.svg" Type="http://schemas.openxmlformats.org/officeDocument/2006/relationships/image"/><Relationship Id="rId12" Target="../media/image13.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png" Type="http://schemas.openxmlformats.org/officeDocument/2006/relationships/image"/><Relationship Id="rId11" Target="../media/image12.svg" Type="http://schemas.openxmlformats.org/officeDocument/2006/relationships/image"/><Relationship Id="rId12" Target="../media/image13.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png" Type="http://schemas.openxmlformats.org/officeDocument/2006/relationships/image"/><Relationship Id="rId11" Target="../media/image12.svg" Type="http://schemas.openxmlformats.org/officeDocument/2006/relationships/image"/><Relationship Id="rId12" Target="../media/image13.png" Type="http://schemas.openxmlformats.org/officeDocument/2006/relationships/image"/><Relationship Id="rId13" Target="../media/image37.jpeg" Type="http://schemas.openxmlformats.org/officeDocument/2006/relationships/image"/><Relationship Id="rId14" Target="../media/image38.jpeg" Type="http://schemas.openxmlformats.org/officeDocument/2006/relationships/image"/><Relationship Id="rId15" Target="../media/image39.jpe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svg" Type="http://schemas.openxmlformats.org/officeDocument/2006/relationships/image"/><Relationship Id="rId11" Target="../media/image11.png" Type="http://schemas.openxmlformats.org/officeDocument/2006/relationships/image"/><Relationship Id="rId12" Target="../media/image12.svg" Type="http://schemas.openxmlformats.org/officeDocument/2006/relationships/image"/><Relationship Id="rId13" Target="../media/image13.png" Type="http://schemas.openxmlformats.org/officeDocument/2006/relationships/image"/><Relationship Id="rId14" Target="../media/image40.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https://youtu.be/yfSNhFiVgT8?si=XFotz1fyC6QYB31X" TargetMode="External" Type="http://schemas.openxmlformats.org/officeDocument/2006/relationships/hyperlink"/><Relationship Id="rId7" Target="../media/image7.png" Type="http://schemas.openxmlformats.org/officeDocument/2006/relationships/image"/><Relationship Id="rId8" Target="../media/image8.svg" Type="http://schemas.openxmlformats.org/officeDocument/2006/relationships/image"/><Relationship Id="rId9" Target="../media/image9.pn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41.jpe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2.jpeg" Type="http://schemas.openxmlformats.org/officeDocument/2006/relationships/image"/><Relationship Id="rId3" Target="https://youtu.be/yfSNhFiVgT8?si=e4NQcOpTXPDwrAnQ" TargetMode="External" Type="http://schemas.openxmlformats.org/officeDocument/2006/relationships/video"/></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43.jpeg" Type="http://schemas.openxmlformats.org/officeDocument/2006/relationships/image"/><Relationship Id="rId7" Target="../media/image44.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png" Type="http://schemas.openxmlformats.org/officeDocument/2006/relationships/image"/><Relationship Id="rId11" Target="../media/image12.svg" Type="http://schemas.openxmlformats.org/officeDocument/2006/relationships/image"/><Relationship Id="rId12" Target="../media/image13.png" Type="http://schemas.openxmlformats.org/officeDocument/2006/relationships/image"/><Relationship Id="rId13" Target="../media/image14.png" Type="http://schemas.openxmlformats.org/officeDocument/2006/relationships/image"/><Relationship Id="rId14" Target="../media/image45.png" Type="http://schemas.openxmlformats.org/officeDocument/2006/relationships/image"/><Relationship Id="rId15" Target="../media/image46.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347871" y="1028700"/>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1667188" y="2044839"/>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84" t="0" r="-84"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p:nvPr/>
        </p:nvGrpSpPr>
        <p:grpSpPr>
          <a:xfrm rot="0">
            <a:off x="1980050" y="1607840"/>
            <a:ext cx="7425873" cy="1027166"/>
            <a:chOff x="0" y="0"/>
            <a:chExt cx="2490953" cy="344555"/>
          </a:xfrm>
        </p:grpSpPr>
        <p:sp>
          <p:nvSpPr>
            <p:cNvPr name="Freeform 97" id="97"/>
            <p:cNvSpPr/>
            <p:nvPr/>
          </p:nvSpPr>
          <p:spPr>
            <a:xfrm flipH="false" flipV="false" rot="0">
              <a:off x="0" y="0"/>
              <a:ext cx="2490953" cy="344555"/>
            </a:xfrm>
            <a:custGeom>
              <a:avLst/>
              <a:gdLst/>
              <a:ahLst/>
              <a:cxnLst/>
              <a:rect r="r" b="b" t="t" l="l"/>
              <a:pathLst>
                <a:path h="344555" w="2490953">
                  <a:moveTo>
                    <a:pt x="104256" y="0"/>
                  </a:moveTo>
                  <a:lnTo>
                    <a:pt x="2386697" y="0"/>
                  </a:lnTo>
                  <a:cubicBezTo>
                    <a:pt x="2414347" y="0"/>
                    <a:pt x="2440865" y="10984"/>
                    <a:pt x="2460417" y="30536"/>
                  </a:cubicBezTo>
                  <a:cubicBezTo>
                    <a:pt x="2479969" y="50088"/>
                    <a:pt x="2490953" y="76606"/>
                    <a:pt x="2490953" y="104256"/>
                  </a:cubicBezTo>
                  <a:lnTo>
                    <a:pt x="2490953" y="240299"/>
                  </a:lnTo>
                  <a:cubicBezTo>
                    <a:pt x="2490953" y="267950"/>
                    <a:pt x="2479969" y="294468"/>
                    <a:pt x="2460417" y="314019"/>
                  </a:cubicBezTo>
                  <a:cubicBezTo>
                    <a:pt x="2440865" y="333571"/>
                    <a:pt x="2414347" y="344555"/>
                    <a:pt x="2386697" y="344555"/>
                  </a:cubicBezTo>
                  <a:lnTo>
                    <a:pt x="104256" y="344555"/>
                  </a:lnTo>
                  <a:cubicBezTo>
                    <a:pt x="76606" y="344555"/>
                    <a:pt x="50088" y="333571"/>
                    <a:pt x="30536" y="314019"/>
                  </a:cubicBezTo>
                  <a:cubicBezTo>
                    <a:pt x="10984" y="294468"/>
                    <a:pt x="0" y="267950"/>
                    <a:pt x="0" y="240299"/>
                  </a:cubicBezTo>
                  <a:lnTo>
                    <a:pt x="0" y="104256"/>
                  </a:lnTo>
                  <a:cubicBezTo>
                    <a:pt x="0" y="76606"/>
                    <a:pt x="10984" y="50088"/>
                    <a:pt x="30536" y="30536"/>
                  </a:cubicBezTo>
                  <a:cubicBezTo>
                    <a:pt x="50088" y="10984"/>
                    <a:pt x="76606" y="0"/>
                    <a:pt x="104256" y="0"/>
                  </a:cubicBezTo>
                  <a:close/>
                </a:path>
              </a:pathLst>
            </a:custGeom>
            <a:ln w="47625" cap="rnd">
              <a:solidFill>
                <a:srgbClr val="E76262"/>
              </a:solidFill>
              <a:prstDash val="lgDash"/>
              <a:round/>
            </a:ln>
          </p:spPr>
        </p:sp>
        <p:sp>
          <p:nvSpPr>
            <p:cNvPr name="TextBox 98" id="98"/>
            <p:cNvSpPr txBox="true"/>
            <p:nvPr/>
          </p:nvSpPr>
          <p:spPr>
            <a:xfrm>
              <a:off x="0" y="-47625"/>
              <a:ext cx="2490953" cy="392180"/>
            </a:xfrm>
            <a:prstGeom prst="rect">
              <a:avLst/>
            </a:prstGeom>
          </p:spPr>
          <p:txBody>
            <a:bodyPr anchor="ctr" rtlCol="false" tIns="39886" lIns="39886" bIns="39886" rIns="39886"/>
            <a:lstStyle/>
            <a:p>
              <a:pPr algn="ctr">
                <a:lnSpc>
                  <a:spcPts val="2660"/>
                </a:lnSpc>
              </a:pPr>
            </a:p>
          </p:txBody>
        </p:sp>
      </p:grpSp>
      <p:grpSp>
        <p:nvGrpSpPr>
          <p:cNvPr name="Group 99" id="99"/>
          <p:cNvGrpSpPr>
            <a:grpSpLocks noChangeAspect="true"/>
          </p:cNvGrpSpPr>
          <p:nvPr/>
        </p:nvGrpSpPr>
        <p:grpSpPr>
          <a:xfrm rot="382726">
            <a:off x="9495428" y="4318579"/>
            <a:ext cx="3065397" cy="4081176"/>
            <a:chOff x="0" y="0"/>
            <a:chExt cx="3663950" cy="4878070"/>
          </a:xfrm>
        </p:grpSpPr>
        <p:sp>
          <p:nvSpPr>
            <p:cNvPr name="Freeform 100" id="100"/>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0473" t="0" r="-50473" b="0"/>
              </a:stretch>
            </a:blipFill>
          </p:spPr>
        </p:sp>
        <p:sp>
          <p:nvSpPr>
            <p:cNvPr name="Freeform 101" id="101"/>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102" id="102"/>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3" id="103"/>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4" id="104"/>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5" id="105"/>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6" id="106"/>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7" id="107"/>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8" id="108"/>
          <p:cNvSpPr/>
          <p:nvPr/>
        </p:nvSpPr>
        <p:spPr>
          <a:xfrm flipH="false" flipV="false" rot="0">
            <a:off x="4557887" y="2820201"/>
            <a:ext cx="2214416" cy="2109503"/>
          </a:xfrm>
          <a:custGeom>
            <a:avLst/>
            <a:gdLst/>
            <a:ahLst/>
            <a:cxnLst/>
            <a:rect r="r" b="b" t="t" l="l"/>
            <a:pathLst>
              <a:path h="2109503" w="2214416">
                <a:moveTo>
                  <a:pt x="0" y="0"/>
                </a:moveTo>
                <a:lnTo>
                  <a:pt x="2214416" y="0"/>
                </a:lnTo>
                <a:lnTo>
                  <a:pt x="2214416" y="2109503"/>
                </a:lnTo>
                <a:lnTo>
                  <a:pt x="0" y="2109503"/>
                </a:lnTo>
                <a:lnTo>
                  <a:pt x="0" y="0"/>
                </a:lnTo>
                <a:close/>
              </a:path>
            </a:pathLst>
          </a:custGeom>
          <a:blipFill>
            <a:blip r:embed="rId15"/>
            <a:stretch>
              <a:fillRect l="0" t="0" r="0" b="0"/>
            </a:stretch>
          </a:blipFill>
        </p:spPr>
      </p:sp>
      <p:sp>
        <p:nvSpPr>
          <p:cNvPr name="TextBox 109" id="109"/>
          <p:cNvSpPr txBox="true"/>
          <p:nvPr/>
        </p:nvSpPr>
        <p:spPr>
          <a:xfrm rot="0">
            <a:off x="2296535" y="1744784"/>
            <a:ext cx="6737119" cy="685800"/>
          </a:xfrm>
          <a:prstGeom prst="rect">
            <a:avLst/>
          </a:prstGeom>
        </p:spPr>
        <p:txBody>
          <a:bodyPr anchor="t" rtlCol="false" tIns="0" lIns="0" bIns="0" rIns="0">
            <a:spAutoFit/>
          </a:bodyPr>
          <a:lstStyle/>
          <a:p>
            <a:pPr algn="ctr" marL="0" indent="0" lvl="0">
              <a:lnSpc>
                <a:spcPts val="5345"/>
              </a:lnSpc>
              <a:spcBef>
                <a:spcPct val="0"/>
              </a:spcBef>
            </a:pPr>
            <a:r>
              <a:rPr lang="en-US" sz="4454">
                <a:solidFill>
                  <a:srgbClr val="503D36"/>
                </a:solidFill>
                <a:latin typeface="More Sugar"/>
                <a:ea typeface="More Sugar"/>
                <a:cs typeface="More Sugar"/>
                <a:sym typeface="More Sugar"/>
              </a:rPr>
              <a:t>ACORN CLASS</a:t>
            </a:r>
          </a:p>
        </p:txBody>
      </p:sp>
      <p:grpSp>
        <p:nvGrpSpPr>
          <p:cNvPr name="Group 110" id="110"/>
          <p:cNvGrpSpPr/>
          <p:nvPr/>
        </p:nvGrpSpPr>
        <p:grpSpPr>
          <a:xfrm rot="0">
            <a:off x="594866" y="1690137"/>
            <a:ext cx="1232729" cy="7134324"/>
            <a:chOff x="0" y="0"/>
            <a:chExt cx="1643639" cy="9512432"/>
          </a:xfrm>
        </p:grpSpPr>
        <p:sp>
          <p:nvSpPr>
            <p:cNvPr name="TextBox 111" id="111"/>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6" id="116"/>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7" id="117"/>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8" id="118"/>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9" id="119"/>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20" id="120"/>
          <p:cNvSpPr txBox="true"/>
          <p:nvPr/>
        </p:nvSpPr>
        <p:spPr>
          <a:xfrm rot="0">
            <a:off x="2176622" y="5039356"/>
            <a:ext cx="7032730" cy="4172093"/>
          </a:xfrm>
          <a:prstGeom prst="rect">
            <a:avLst/>
          </a:prstGeom>
        </p:spPr>
        <p:txBody>
          <a:bodyPr anchor="t" rtlCol="false" tIns="0" lIns="0" bIns="0" rIns="0">
            <a:spAutoFit/>
          </a:bodyPr>
          <a:lstStyle/>
          <a:p>
            <a:pPr algn="ctr">
              <a:lnSpc>
                <a:spcPts val="4192"/>
              </a:lnSpc>
              <a:spcBef>
                <a:spcPct val="0"/>
              </a:spcBef>
            </a:pPr>
            <a:r>
              <a:rPr lang="en-US" b="true" sz="2994">
                <a:solidFill>
                  <a:srgbClr val="503D36"/>
                </a:solidFill>
                <a:latin typeface="Quicksand 1 Bold"/>
                <a:ea typeface="Quicksand 1 Bold"/>
                <a:cs typeface="Quicksand 1 Bold"/>
                <a:sym typeface="Quicksand 1 Bold"/>
              </a:rPr>
              <a:t>Water Primary, a small school with a big heart.</a:t>
            </a:r>
          </a:p>
          <a:p>
            <a:pPr algn="ctr">
              <a:lnSpc>
                <a:spcPts val="4192"/>
              </a:lnSpc>
              <a:spcBef>
                <a:spcPct val="0"/>
              </a:spcBef>
            </a:pPr>
            <a:r>
              <a:rPr lang="en-US" b="true" sz="2994">
                <a:solidFill>
                  <a:srgbClr val="503D36"/>
                </a:solidFill>
                <a:latin typeface="Quicksand 1 Bold"/>
                <a:ea typeface="Quicksand 1 Bold"/>
                <a:cs typeface="Quicksand 1 Bold"/>
                <a:sym typeface="Quicksand 1 Bold"/>
              </a:rPr>
              <a:t>In our Water family, we encourage passionate curiosity and a deeper understanding of the world around us in an environment where everyone is valued, empowered and achieves their full potential.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540290" y="981706"/>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3" id="93"/>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Freeform 94" id="94"/>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95" id="95"/>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0">
              <a:extLst>
                <a:ext uri="{96DAC541-7B7A-43D3-8B79-37D633B846F1}">
                  <asvg:svgBlip xmlns:asvg="http://schemas.microsoft.com/office/drawing/2016/SVG/main" r:embed="rId11"/>
                </a:ext>
              </a:extLst>
            </a:blip>
            <a:stretch>
              <a:fillRect l="-33955" t="-48632" r="0" b="0"/>
            </a:stretch>
          </a:blipFill>
        </p:spPr>
      </p:sp>
      <p:sp>
        <p:nvSpPr>
          <p:cNvPr name="Freeform 96" id="96"/>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0">
              <a:extLst>
                <a:ext uri="{96DAC541-7B7A-43D3-8B79-37D633B846F1}">
                  <asvg:svgBlip xmlns:asvg="http://schemas.microsoft.com/office/drawing/2016/SVG/main" r:embed="rId11"/>
                </a:ext>
              </a:extLst>
            </a:blip>
            <a:stretch>
              <a:fillRect l="-33955" t="-48632" r="0" b="0"/>
            </a:stretch>
          </a:blipFill>
        </p:spPr>
      </p:sp>
      <p:sp>
        <p:nvSpPr>
          <p:cNvPr name="Freeform 97" id="97"/>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2"/>
            <a:stretch>
              <a:fillRect l="0" t="0" r="0" b="0"/>
            </a:stretch>
          </a:blipFill>
        </p:spPr>
      </p:sp>
      <p:sp>
        <p:nvSpPr>
          <p:cNvPr name="Freeform 98" id="98"/>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2"/>
            <a:stretch>
              <a:fillRect l="0" t="0" r="0" b="0"/>
            </a:stretch>
          </a:blipFill>
        </p:spPr>
      </p:sp>
      <p:sp>
        <p:nvSpPr>
          <p:cNvPr name="Freeform 99" id="99"/>
          <p:cNvSpPr/>
          <p:nvPr/>
        </p:nvSpPr>
        <p:spPr>
          <a:xfrm flipH="false" flipV="false" rot="0">
            <a:off x="4143351" y="4393639"/>
            <a:ext cx="3099271" cy="2952436"/>
          </a:xfrm>
          <a:custGeom>
            <a:avLst/>
            <a:gdLst/>
            <a:ahLst/>
            <a:cxnLst/>
            <a:rect r="r" b="b" t="t" l="l"/>
            <a:pathLst>
              <a:path h="2952436" w="3099271">
                <a:moveTo>
                  <a:pt x="0" y="0"/>
                </a:moveTo>
                <a:lnTo>
                  <a:pt x="3099272" y="0"/>
                </a:lnTo>
                <a:lnTo>
                  <a:pt x="3099272" y="2952436"/>
                </a:lnTo>
                <a:lnTo>
                  <a:pt x="0" y="2952436"/>
                </a:lnTo>
                <a:lnTo>
                  <a:pt x="0" y="0"/>
                </a:lnTo>
                <a:close/>
              </a:path>
            </a:pathLst>
          </a:custGeom>
          <a:blipFill>
            <a:blip r:embed="rId13"/>
            <a:stretch>
              <a:fillRect l="0" t="0" r="0" b="0"/>
            </a:stretch>
          </a:blipFill>
        </p:spPr>
      </p:sp>
      <p:sp>
        <p:nvSpPr>
          <p:cNvPr name="Freeform 100" id="100"/>
          <p:cNvSpPr/>
          <p:nvPr/>
        </p:nvSpPr>
        <p:spPr>
          <a:xfrm flipH="false" flipV="false" rot="0">
            <a:off x="2336167" y="1470992"/>
            <a:ext cx="5975563" cy="7389190"/>
          </a:xfrm>
          <a:custGeom>
            <a:avLst/>
            <a:gdLst/>
            <a:ahLst/>
            <a:cxnLst/>
            <a:rect r="r" b="b" t="t" l="l"/>
            <a:pathLst>
              <a:path h="7389190" w="5975563">
                <a:moveTo>
                  <a:pt x="0" y="0"/>
                </a:moveTo>
                <a:lnTo>
                  <a:pt x="5975564" y="0"/>
                </a:lnTo>
                <a:lnTo>
                  <a:pt x="5975564" y="7389190"/>
                </a:lnTo>
                <a:lnTo>
                  <a:pt x="0" y="7389190"/>
                </a:lnTo>
                <a:lnTo>
                  <a:pt x="0" y="0"/>
                </a:lnTo>
                <a:close/>
              </a:path>
            </a:pathLst>
          </a:custGeom>
          <a:blipFill>
            <a:blip r:embed="rId14"/>
            <a:stretch>
              <a:fillRect l="0" t="0" r="0" b="-14503"/>
            </a:stretch>
          </a:blipFill>
        </p:spPr>
      </p:sp>
      <p:grpSp>
        <p:nvGrpSpPr>
          <p:cNvPr name="Group 101" id="101"/>
          <p:cNvGrpSpPr/>
          <p:nvPr/>
        </p:nvGrpSpPr>
        <p:grpSpPr>
          <a:xfrm rot="0">
            <a:off x="594866" y="1690137"/>
            <a:ext cx="1232729" cy="7134324"/>
            <a:chOff x="0" y="0"/>
            <a:chExt cx="1643639" cy="9512432"/>
          </a:xfrm>
        </p:grpSpPr>
        <p:sp>
          <p:nvSpPr>
            <p:cNvPr name="TextBox 102" id="102"/>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6" id="106"/>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7" id="107"/>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111" id="111"/>
          <p:cNvSpPr/>
          <p:nvPr/>
        </p:nvSpPr>
        <p:spPr>
          <a:xfrm flipH="false" flipV="false" rot="0">
            <a:off x="9496232" y="1502473"/>
            <a:ext cx="5975563" cy="7389190"/>
          </a:xfrm>
          <a:custGeom>
            <a:avLst/>
            <a:gdLst/>
            <a:ahLst/>
            <a:cxnLst/>
            <a:rect r="r" b="b" t="t" l="l"/>
            <a:pathLst>
              <a:path h="7389190" w="5975563">
                <a:moveTo>
                  <a:pt x="0" y="0"/>
                </a:moveTo>
                <a:lnTo>
                  <a:pt x="5975564" y="0"/>
                </a:lnTo>
                <a:lnTo>
                  <a:pt x="5975564" y="7389190"/>
                </a:lnTo>
                <a:lnTo>
                  <a:pt x="0" y="7389190"/>
                </a:lnTo>
                <a:lnTo>
                  <a:pt x="0" y="0"/>
                </a:lnTo>
                <a:close/>
              </a:path>
            </a:pathLst>
          </a:custGeom>
          <a:blipFill>
            <a:blip r:embed="rId15"/>
            <a:stretch>
              <a:fillRect l="0" t="-6732" r="0" b="-6732"/>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40290" y="923354"/>
            <a:ext cx="14956138" cy="8229600"/>
            <a:chOff x="0" y="0"/>
            <a:chExt cx="3939065" cy="2167467"/>
          </a:xfrm>
        </p:grpSpPr>
        <p:sp>
          <p:nvSpPr>
            <p:cNvPr name="Freeform 33" id="33"/>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34" id="34"/>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35" id="35"/>
          <p:cNvGrpSpPr/>
          <p:nvPr/>
        </p:nvGrpSpPr>
        <p:grpSpPr>
          <a:xfrm rot="0">
            <a:off x="15256948" y="2618086"/>
            <a:ext cx="2186870" cy="1191585"/>
            <a:chOff x="0" y="0"/>
            <a:chExt cx="2915827" cy="1588780"/>
          </a:xfrm>
        </p:grpSpPr>
        <p:grpSp>
          <p:nvGrpSpPr>
            <p:cNvPr name="Group 36" id="36"/>
            <p:cNvGrpSpPr/>
            <p:nvPr/>
          </p:nvGrpSpPr>
          <p:grpSpPr>
            <a:xfrm rot="0">
              <a:off x="0" y="0"/>
              <a:ext cx="2915827" cy="1588780"/>
              <a:chOff x="0" y="0"/>
              <a:chExt cx="595553" cy="324506"/>
            </a:xfrm>
          </p:grpSpPr>
          <p:sp>
            <p:nvSpPr>
              <p:cNvPr name="Freeform 37" id="3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8" id="3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9" id="39"/>
            <p:cNvGrpSpPr/>
            <p:nvPr/>
          </p:nvGrpSpPr>
          <p:grpSpPr>
            <a:xfrm rot="0">
              <a:off x="135707" y="117213"/>
              <a:ext cx="2664410" cy="1354354"/>
              <a:chOff x="0" y="0"/>
              <a:chExt cx="544201" cy="276625"/>
            </a:xfrm>
          </p:grpSpPr>
          <p:sp>
            <p:nvSpPr>
              <p:cNvPr name="Freeform 40" id="4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41" id="4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42" id="42"/>
          <p:cNvGrpSpPr/>
          <p:nvPr/>
        </p:nvGrpSpPr>
        <p:grpSpPr>
          <a:xfrm rot="0">
            <a:off x="15367443" y="3904921"/>
            <a:ext cx="2186870" cy="1191585"/>
            <a:chOff x="0" y="0"/>
            <a:chExt cx="2915827" cy="1588780"/>
          </a:xfrm>
        </p:grpSpPr>
        <p:grpSp>
          <p:nvGrpSpPr>
            <p:cNvPr name="Group 43" id="43"/>
            <p:cNvGrpSpPr/>
            <p:nvPr/>
          </p:nvGrpSpPr>
          <p:grpSpPr>
            <a:xfrm rot="0">
              <a:off x="0" y="0"/>
              <a:ext cx="2915827" cy="1588780"/>
              <a:chOff x="0" y="0"/>
              <a:chExt cx="595553" cy="324506"/>
            </a:xfrm>
          </p:grpSpPr>
          <p:sp>
            <p:nvSpPr>
              <p:cNvPr name="Freeform 44" id="4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5" id="45"/>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6" id="46"/>
            <p:cNvGrpSpPr/>
            <p:nvPr/>
          </p:nvGrpSpPr>
          <p:grpSpPr>
            <a:xfrm rot="0">
              <a:off x="135707" y="117213"/>
              <a:ext cx="2664410" cy="1354354"/>
              <a:chOff x="0" y="0"/>
              <a:chExt cx="544201" cy="276625"/>
            </a:xfrm>
          </p:grpSpPr>
          <p:sp>
            <p:nvSpPr>
              <p:cNvPr name="Freeform 47" id="4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8" id="48"/>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9" id="49"/>
          <p:cNvGrpSpPr/>
          <p:nvPr/>
        </p:nvGrpSpPr>
        <p:grpSpPr>
          <a:xfrm rot="0">
            <a:off x="661541" y="1470992"/>
            <a:ext cx="1232729" cy="7134324"/>
            <a:chOff x="0" y="0"/>
            <a:chExt cx="1643639" cy="9512432"/>
          </a:xfrm>
        </p:grpSpPr>
        <p:sp>
          <p:nvSpPr>
            <p:cNvPr name="TextBox 50" id="50"/>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6" id="56"/>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7" id="57"/>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8" id="58"/>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9" id="59"/>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60" id="60"/>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61" id="61"/>
          <p:cNvGrpSpPr/>
          <p:nvPr/>
        </p:nvGrpSpPr>
        <p:grpSpPr>
          <a:xfrm rot="0">
            <a:off x="1028700" y="743240"/>
            <a:ext cx="15613811" cy="8800520"/>
            <a:chOff x="0" y="0"/>
            <a:chExt cx="4112279" cy="2317832"/>
          </a:xfrm>
        </p:grpSpPr>
        <p:sp>
          <p:nvSpPr>
            <p:cNvPr name="Freeform 62" id="62"/>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3" id="63"/>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4" id="64"/>
          <p:cNvGrpSpPr/>
          <p:nvPr/>
        </p:nvGrpSpPr>
        <p:grpSpPr>
          <a:xfrm rot="0">
            <a:off x="1540290" y="1622751"/>
            <a:ext cx="263115" cy="26311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6" id="6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7" id="67"/>
          <p:cNvGrpSpPr/>
          <p:nvPr/>
        </p:nvGrpSpPr>
        <p:grpSpPr>
          <a:xfrm rot="0">
            <a:off x="1540290" y="2470372"/>
            <a:ext cx="263115" cy="263115"/>
            <a:chOff x="0" y="0"/>
            <a:chExt cx="812800" cy="812800"/>
          </a:xfrm>
        </p:grpSpPr>
        <p:sp>
          <p:nvSpPr>
            <p:cNvPr name="Freeform 68" id="6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9" id="6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0" id="70"/>
          <p:cNvGrpSpPr/>
          <p:nvPr/>
        </p:nvGrpSpPr>
        <p:grpSpPr>
          <a:xfrm rot="0">
            <a:off x="1540290" y="3317993"/>
            <a:ext cx="263115" cy="263115"/>
            <a:chOff x="0" y="0"/>
            <a:chExt cx="812800" cy="812800"/>
          </a:xfrm>
        </p:grpSpPr>
        <p:sp>
          <p:nvSpPr>
            <p:cNvPr name="Freeform 71" id="7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2" id="7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3" id="73"/>
          <p:cNvGrpSpPr/>
          <p:nvPr/>
        </p:nvGrpSpPr>
        <p:grpSpPr>
          <a:xfrm rot="0">
            <a:off x="1540290" y="4165614"/>
            <a:ext cx="263115" cy="26311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5" id="7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6" id="76"/>
          <p:cNvGrpSpPr/>
          <p:nvPr/>
        </p:nvGrpSpPr>
        <p:grpSpPr>
          <a:xfrm rot="0">
            <a:off x="1540290" y="5013235"/>
            <a:ext cx="263115" cy="263115"/>
            <a:chOff x="0" y="0"/>
            <a:chExt cx="812800" cy="812800"/>
          </a:xfrm>
        </p:grpSpPr>
        <p:sp>
          <p:nvSpPr>
            <p:cNvPr name="Freeform 77" id="7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8" id="7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9" id="79"/>
          <p:cNvGrpSpPr/>
          <p:nvPr/>
        </p:nvGrpSpPr>
        <p:grpSpPr>
          <a:xfrm rot="0">
            <a:off x="1540290" y="5860856"/>
            <a:ext cx="263115" cy="263115"/>
            <a:chOff x="0" y="0"/>
            <a:chExt cx="812800" cy="812800"/>
          </a:xfrm>
        </p:grpSpPr>
        <p:sp>
          <p:nvSpPr>
            <p:cNvPr name="Freeform 80" id="8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1" id="8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2" id="82"/>
          <p:cNvGrpSpPr/>
          <p:nvPr/>
        </p:nvGrpSpPr>
        <p:grpSpPr>
          <a:xfrm rot="0">
            <a:off x="1540290" y="6708477"/>
            <a:ext cx="263115" cy="263115"/>
            <a:chOff x="0" y="0"/>
            <a:chExt cx="812800" cy="812800"/>
          </a:xfrm>
        </p:grpSpPr>
        <p:sp>
          <p:nvSpPr>
            <p:cNvPr name="Freeform 83" id="8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4" id="8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5" id="85"/>
          <p:cNvGrpSpPr/>
          <p:nvPr/>
        </p:nvGrpSpPr>
        <p:grpSpPr>
          <a:xfrm rot="0">
            <a:off x="1540290" y="7556097"/>
            <a:ext cx="263115" cy="263115"/>
            <a:chOff x="0" y="0"/>
            <a:chExt cx="812800" cy="812800"/>
          </a:xfrm>
        </p:grpSpPr>
        <p:sp>
          <p:nvSpPr>
            <p:cNvPr name="Freeform 86" id="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7" id="8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8" id="88"/>
          <p:cNvGrpSpPr/>
          <p:nvPr/>
        </p:nvGrpSpPr>
        <p:grpSpPr>
          <a:xfrm rot="0">
            <a:off x="1540290" y="8403718"/>
            <a:ext cx="263115" cy="263115"/>
            <a:chOff x="0" y="0"/>
            <a:chExt cx="812800" cy="812800"/>
          </a:xfrm>
        </p:grpSpPr>
        <p:sp>
          <p:nvSpPr>
            <p:cNvPr name="Freeform 89" id="8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0" id="9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1" id="91"/>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TextBox 92" id="92"/>
          <p:cNvSpPr txBox="true"/>
          <p:nvPr/>
        </p:nvSpPr>
        <p:spPr>
          <a:xfrm rot="0">
            <a:off x="661541" y="1492948"/>
            <a:ext cx="7483944" cy="4217762"/>
          </a:xfrm>
          <a:prstGeom prst="rect">
            <a:avLst/>
          </a:prstGeom>
        </p:spPr>
        <p:txBody>
          <a:bodyPr anchor="t" rtlCol="false" tIns="0" lIns="0" bIns="0" rIns="0">
            <a:spAutoFit/>
          </a:bodyPr>
          <a:lstStyle/>
          <a:p>
            <a:pPr algn="ctr">
              <a:lnSpc>
                <a:spcPts val="5135"/>
              </a:lnSpc>
            </a:pPr>
            <a:r>
              <a:rPr lang="en-US" sz="4279">
                <a:solidFill>
                  <a:srgbClr val="503D36"/>
                </a:solidFill>
                <a:latin typeface="More Sugar"/>
                <a:ea typeface="More Sugar"/>
                <a:cs typeface="More Sugar"/>
                <a:sym typeface="More Sugar"/>
              </a:rPr>
              <a:t>ACORN CLASS</a:t>
            </a:r>
          </a:p>
          <a:p>
            <a:pPr algn="l">
              <a:lnSpc>
                <a:spcPts val="5135"/>
              </a:lnSpc>
            </a:pPr>
          </a:p>
          <a:p>
            <a:pPr algn="ctr">
              <a:lnSpc>
                <a:spcPts val="3425"/>
              </a:lnSpc>
            </a:pPr>
          </a:p>
          <a:p>
            <a:pPr algn="l">
              <a:lnSpc>
                <a:spcPts val="3425"/>
              </a:lnSpc>
            </a:pPr>
          </a:p>
          <a:p>
            <a:pPr algn="l">
              <a:lnSpc>
                <a:spcPts val="3425"/>
              </a:lnSpc>
            </a:pPr>
          </a:p>
          <a:p>
            <a:pPr algn="ctr">
              <a:lnSpc>
                <a:spcPts val="5135"/>
              </a:lnSpc>
            </a:pPr>
          </a:p>
          <a:p>
            <a:pPr algn="ctr">
              <a:lnSpc>
                <a:spcPts val="5135"/>
              </a:lnSpc>
            </a:pPr>
          </a:p>
          <a:p>
            <a:pPr algn="ctr" marL="0" indent="0" lvl="0">
              <a:lnSpc>
                <a:spcPts val="2635"/>
              </a:lnSpc>
              <a:spcBef>
                <a:spcPct val="0"/>
              </a:spcBef>
            </a:pPr>
          </a:p>
        </p:txBody>
      </p:sp>
      <p:sp>
        <p:nvSpPr>
          <p:cNvPr name="Freeform 93" id="93"/>
          <p:cNvSpPr/>
          <p:nvPr/>
        </p:nvSpPr>
        <p:spPr>
          <a:xfrm flipH="true" flipV="false" rot="3319912">
            <a:off x="6606550" y="1124234"/>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8">
              <a:extLst>
                <a:ext uri="{96DAC541-7B7A-43D3-8B79-37D633B846F1}">
                  <asvg:svgBlip xmlns:asvg="http://schemas.microsoft.com/office/drawing/2016/SVG/main" r:embed="rId9"/>
                </a:ext>
              </a:extLst>
            </a:blip>
            <a:stretch>
              <a:fillRect l="-33955" t="-48632" r="0" b="0"/>
            </a:stretch>
          </a:blipFill>
        </p:spPr>
      </p:sp>
      <p:sp>
        <p:nvSpPr>
          <p:cNvPr name="Freeform 94" id="94"/>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8">
              <a:extLst>
                <a:ext uri="{96DAC541-7B7A-43D3-8B79-37D633B846F1}">
                  <asvg:svgBlip xmlns:asvg="http://schemas.microsoft.com/office/drawing/2016/SVG/main" r:embed="rId9"/>
                </a:ext>
              </a:extLst>
            </a:blip>
            <a:stretch>
              <a:fillRect l="-33955" t="-48632" r="0" b="0"/>
            </a:stretch>
          </a:blipFill>
        </p:spPr>
      </p:sp>
      <p:grpSp>
        <p:nvGrpSpPr>
          <p:cNvPr name="Group 95" id="95"/>
          <p:cNvGrpSpPr/>
          <p:nvPr/>
        </p:nvGrpSpPr>
        <p:grpSpPr>
          <a:xfrm rot="0">
            <a:off x="594866" y="1690137"/>
            <a:ext cx="1232729" cy="7134324"/>
            <a:chOff x="0" y="0"/>
            <a:chExt cx="1643639" cy="9512432"/>
          </a:xfrm>
        </p:grpSpPr>
        <p:sp>
          <p:nvSpPr>
            <p:cNvPr name="TextBox 96" id="96"/>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7" id="97"/>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0" id="100"/>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1" id="101"/>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05" id="105"/>
          <p:cNvSpPr txBox="true"/>
          <p:nvPr/>
        </p:nvSpPr>
        <p:spPr>
          <a:xfrm rot="0">
            <a:off x="2342988" y="2345346"/>
            <a:ext cx="13627944" cy="8425443"/>
          </a:xfrm>
          <a:prstGeom prst="rect">
            <a:avLst/>
          </a:prstGeom>
        </p:spPr>
        <p:txBody>
          <a:bodyPr anchor="t" rtlCol="false" tIns="0" lIns="0" bIns="0" rIns="0">
            <a:spAutoFit/>
          </a:bodyPr>
          <a:lstStyle/>
          <a:p>
            <a:pPr algn="l">
              <a:lnSpc>
                <a:spcPts val="4150"/>
              </a:lnSpc>
            </a:pPr>
            <a:r>
              <a:rPr lang="en-US" sz="2964">
                <a:solidFill>
                  <a:srgbClr val="000000"/>
                </a:solidFill>
                <a:latin typeface="Quicksand 1"/>
                <a:ea typeface="Quicksand 1"/>
                <a:cs typeface="Quicksand 1"/>
                <a:sym typeface="Quicksand 1"/>
              </a:rPr>
              <a:t>🌿 About Acorn Class</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Acorn Class includes a mix of Reception and Year 1 children.</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While this might seem a little different, it offers many wonderful benefits for your child’s learning and development.</a:t>
            </a:r>
          </a:p>
          <a:p>
            <a:pPr algn="l">
              <a:lnSpc>
                <a:spcPts val="4150"/>
              </a:lnSpc>
            </a:pPr>
            <a:r>
              <a:rPr lang="en-US" sz="2964">
                <a:solidFill>
                  <a:srgbClr val="000000"/>
                </a:solidFill>
                <a:latin typeface="Quicksand 1"/>
                <a:ea typeface="Quicksand 1"/>
                <a:cs typeface="Quicksand 1"/>
                <a:sym typeface="Quicksand 1"/>
              </a:rPr>
              <a:t>🤝 Learning Together</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Children learn alongside one another, helping to build confidence, friendships, and social skills.</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Younger children benefit from watching and learning from the older pupils.</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Older children enjoy taking on a supportive role, which helps deepen their own understanding.</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This shared experience creates a positive and collaborative classroom environment.</a:t>
            </a:r>
          </a:p>
          <a:p>
            <a:pPr algn="l">
              <a:lnSpc>
                <a:spcPts val="4150"/>
              </a:lnSpc>
            </a:pPr>
          </a:p>
          <a:p>
            <a:pPr algn="l">
              <a:lnSpc>
                <a:spcPts val="4150"/>
              </a:lnSpc>
            </a:pPr>
          </a:p>
          <a:p>
            <a:pPr algn="l">
              <a:lnSpc>
                <a:spcPts val="4710"/>
              </a:lnSpc>
              <a:spcBef>
                <a:spcPct val="0"/>
              </a:spcBef>
            </a:pP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40290" y="923354"/>
            <a:ext cx="14956138" cy="8229600"/>
            <a:chOff x="0" y="0"/>
            <a:chExt cx="3939065" cy="2167467"/>
          </a:xfrm>
        </p:grpSpPr>
        <p:sp>
          <p:nvSpPr>
            <p:cNvPr name="Freeform 33" id="33"/>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34" id="34"/>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35" id="35"/>
          <p:cNvGrpSpPr/>
          <p:nvPr/>
        </p:nvGrpSpPr>
        <p:grpSpPr>
          <a:xfrm rot="0">
            <a:off x="15256948" y="2618086"/>
            <a:ext cx="2186870" cy="1191585"/>
            <a:chOff x="0" y="0"/>
            <a:chExt cx="2915827" cy="1588780"/>
          </a:xfrm>
        </p:grpSpPr>
        <p:grpSp>
          <p:nvGrpSpPr>
            <p:cNvPr name="Group 36" id="36"/>
            <p:cNvGrpSpPr/>
            <p:nvPr/>
          </p:nvGrpSpPr>
          <p:grpSpPr>
            <a:xfrm rot="0">
              <a:off x="0" y="0"/>
              <a:ext cx="2915827" cy="1588780"/>
              <a:chOff x="0" y="0"/>
              <a:chExt cx="595553" cy="324506"/>
            </a:xfrm>
          </p:grpSpPr>
          <p:sp>
            <p:nvSpPr>
              <p:cNvPr name="Freeform 37" id="3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8" id="3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9" id="39"/>
            <p:cNvGrpSpPr/>
            <p:nvPr/>
          </p:nvGrpSpPr>
          <p:grpSpPr>
            <a:xfrm rot="0">
              <a:off x="135707" y="117213"/>
              <a:ext cx="2664410" cy="1354354"/>
              <a:chOff x="0" y="0"/>
              <a:chExt cx="544201" cy="276625"/>
            </a:xfrm>
          </p:grpSpPr>
          <p:sp>
            <p:nvSpPr>
              <p:cNvPr name="Freeform 40" id="4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41" id="4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42" id="42"/>
          <p:cNvGrpSpPr/>
          <p:nvPr/>
        </p:nvGrpSpPr>
        <p:grpSpPr>
          <a:xfrm rot="0">
            <a:off x="15367443" y="3904921"/>
            <a:ext cx="2186870" cy="1191585"/>
            <a:chOff x="0" y="0"/>
            <a:chExt cx="2915827" cy="1588780"/>
          </a:xfrm>
        </p:grpSpPr>
        <p:grpSp>
          <p:nvGrpSpPr>
            <p:cNvPr name="Group 43" id="43"/>
            <p:cNvGrpSpPr/>
            <p:nvPr/>
          </p:nvGrpSpPr>
          <p:grpSpPr>
            <a:xfrm rot="0">
              <a:off x="0" y="0"/>
              <a:ext cx="2915827" cy="1588780"/>
              <a:chOff x="0" y="0"/>
              <a:chExt cx="595553" cy="324506"/>
            </a:xfrm>
          </p:grpSpPr>
          <p:sp>
            <p:nvSpPr>
              <p:cNvPr name="Freeform 44" id="4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5" id="45"/>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6" id="46"/>
            <p:cNvGrpSpPr/>
            <p:nvPr/>
          </p:nvGrpSpPr>
          <p:grpSpPr>
            <a:xfrm rot="0">
              <a:off x="135707" y="117213"/>
              <a:ext cx="2664410" cy="1354354"/>
              <a:chOff x="0" y="0"/>
              <a:chExt cx="544201" cy="276625"/>
            </a:xfrm>
          </p:grpSpPr>
          <p:sp>
            <p:nvSpPr>
              <p:cNvPr name="Freeform 47" id="4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8" id="48"/>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9" id="49"/>
          <p:cNvGrpSpPr/>
          <p:nvPr/>
        </p:nvGrpSpPr>
        <p:grpSpPr>
          <a:xfrm rot="0">
            <a:off x="661541" y="1470992"/>
            <a:ext cx="1232729" cy="7134324"/>
            <a:chOff x="0" y="0"/>
            <a:chExt cx="1643639" cy="9512432"/>
          </a:xfrm>
        </p:grpSpPr>
        <p:sp>
          <p:nvSpPr>
            <p:cNvPr name="TextBox 50" id="50"/>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6" id="56"/>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7" id="57"/>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8" id="58"/>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9" id="59"/>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60" id="60"/>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61" id="61"/>
          <p:cNvGrpSpPr/>
          <p:nvPr/>
        </p:nvGrpSpPr>
        <p:grpSpPr>
          <a:xfrm rot="0">
            <a:off x="1028700" y="743240"/>
            <a:ext cx="15613811" cy="8800520"/>
            <a:chOff x="0" y="0"/>
            <a:chExt cx="4112279" cy="2317832"/>
          </a:xfrm>
        </p:grpSpPr>
        <p:sp>
          <p:nvSpPr>
            <p:cNvPr name="Freeform 62" id="62"/>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3" id="63"/>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4" id="64"/>
          <p:cNvGrpSpPr/>
          <p:nvPr/>
        </p:nvGrpSpPr>
        <p:grpSpPr>
          <a:xfrm rot="0">
            <a:off x="1540290" y="1622751"/>
            <a:ext cx="263115" cy="26311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6" id="6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7" id="67"/>
          <p:cNvGrpSpPr/>
          <p:nvPr/>
        </p:nvGrpSpPr>
        <p:grpSpPr>
          <a:xfrm rot="0">
            <a:off x="1540290" y="2470372"/>
            <a:ext cx="263115" cy="263115"/>
            <a:chOff x="0" y="0"/>
            <a:chExt cx="812800" cy="812800"/>
          </a:xfrm>
        </p:grpSpPr>
        <p:sp>
          <p:nvSpPr>
            <p:cNvPr name="Freeform 68" id="6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9" id="6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0" id="70"/>
          <p:cNvGrpSpPr/>
          <p:nvPr/>
        </p:nvGrpSpPr>
        <p:grpSpPr>
          <a:xfrm rot="0">
            <a:off x="1540290" y="3317993"/>
            <a:ext cx="263115" cy="263115"/>
            <a:chOff x="0" y="0"/>
            <a:chExt cx="812800" cy="812800"/>
          </a:xfrm>
        </p:grpSpPr>
        <p:sp>
          <p:nvSpPr>
            <p:cNvPr name="Freeform 71" id="7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2" id="7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3" id="73"/>
          <p:cNvGrpSpPr/>
          <p:nvPr/>
        </p:nvGrpSpPr>
        <p:grpSpPr>
          <a:xfrm rot="0">
            <a:off x="1540290" y="4165614"/>
            <a:ext cx="263115" cy="26311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5" id="7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6" id="76"/>
          <p:cNvGrpSpPr/>
          <p:nvPr/>
        </p:nvGrpSpPr>
        <p:grpSpPr>
          <a:xfrm rot="0">
            <a:off x="1540290" y="5013235"/>
            <a:ext cx="263115" cy="263115"/>
            <a:chOff x="0" y="0"/>
            <a:chExt cx="812800" cy="812800"/>
          </a:xfrm>
        </p:grpSpPr>
        <p:sp>
          <p:nvSpPr>
            <p:cNvPr name="Freeform 77" id="7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8" id="7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9" id="79"/>
          <p:cNvGrpSpPr/>
          <p:nvPr/>
        </p:nvGrpSpPr>
        <p:grpSpPr>
          <a:xfrm rot="0">
            <a:off x="1540290" y="5860856"/>
            <a:ext cx="263115" cy="263115"/>
            <a:chOff x="0" y="0"/>
            <a:chExt cx="812800" cy="812800"/>
          </a:xfrm>
        </p:grpSpPr>
        <p:sp>
          <p:nvSpPr>
            <p:cNvPr name="Freeform 80" id="8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1" id="8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2" id="82"/>
          <p:cNvGrpSpPr/>
          <p:nvPr/>
        </p:nvGrpSpPr>
        <p:grpSpPr>
          <a:xfrm rot="0">
            <a:off x="1540290" y="6708477"/>
            <a:ext cx="263115" cy="263115"/>
            <a:chOff x="0" y="0"/>
            <a:chExt cx="812800" cy="812800"/>
          </a:xfrm>
        </p:grpSpPr>
        <p:sp>
          <p:nvSpPr>
            <p:cNvPr name="Freeform 83" id="8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4" id="8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5" id="85"/>
          <p:cNvGrpSpPr/>
          <p:nvPr/>
        </p:nvGrpSpPr>
        <p:grpSpPr>
          <a:xfrm rot="0">
            <a:off x="1540290" y="7556097"/>
            <a:ext cx="263115" cy="263115"/>
            <a:chOff x="0" y="0"/>
            <a:chExt cx="812800" cy="812800"/>
          </a:xfrm>
        </p:grpSpPr>
        <p:sp>
          <p:nvSpPr>
            <p:cNvPr name="Freeform 86" id="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7" id="8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8" id="88"/>
          <p:cNvGrpSpPr/>
          <p:nvPr/>
        </p:nvGrpSpPr>
        <p:grpSpPr>
          <a:xfrm rot="0">
            <a:off x="1540290" y="8403718"/>
            <a:ext cx="263115" cy="263115"/>
            <a:chOff x="0" y="0"/>
            <a:chExt cx="812800" cy="812800"/>
          </a:xfrm>
        </p:grpSpPr>
        <p:sp>
          <p:nvSpPr>
            <p:cNvPr name="Freeform 89" id="8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0" id="9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1" id="91"/>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TextBox 92" id="92"/>
          <p:cNvSpPr txBox="true"/>
          <p:nvPr/>
        </p:nvSpPr>
        <p:spPr>
          <a:xfrm rot="0">
            <a:off x="661541" y="1492948"/>
            <a:ext cx="7483944" cy="4217762"/>
          </a:xfrm>
          <a:prstGeom prst="rect">
            <a:avLst/>
          </a:prstGeom>
        </p:spPr>
        <p:txBody>
          <a:bodyPr anchor="t" rtlCol="false" tIns="0" lIns="0" bIns="0" rIns="0">
            <a:spAutoFit/>
          </a:bodyPr>
          <a:lstStyle/>
          <a:p>
            <a:pPr algn="ctr">
              <a:lnSpc>
                <a:spcPts val="5135"/>
              </a:lnSpc>
            </a:pPr>
            <a:r>
              <a:rPr lang="en-US" sz="4279">
                <a:solidFill>
                  <a:srgbClr val="503D36"/>
                </a:solidFill>
                <a:latin typeface="More Sugar"/>
                <a:ea typeface="More Sugar"/>
                <a:cs typeface="More Sugar"/>
                <a:sym typeface="More Sugar"/>
              </a:rPr>
              <a:t>ACORN CLASS</a:t>
            </a:r>
          </a:p>
          <a:p>
            <a:pPr algn="l">
              <a:lnSpc>
                <a:spcPts val="5135"/>
              </a:lnSpc>
            </a:pPr>
          </a:p>
          <a:p>
            <a:pPr algn="ctr">
              <a:lnSpc>
                <a:spcPts val="3425"/>
              </a:lnSpc>
            </a:pPr>
          </a:p>
          <a:p>
            <a:pPr algn="l">
              <a:lnSpc>
                <a:spcPts val="3425"/>
              </a:lnSpc>
            </a:pPr>
          </a:p>
          <a:p>
            <a:pPr algn="l">
              <a:lnSpc>
                <a:spcPts val="3425"/>
              </a:lnSpc>
            </a:pPr>
          </a:p>
          <a:p>
            <a:pPr algn="ctr">
              <a:lnSpc>
                <a:spcPts val="5135"/>
              </a:lnSpc>
            </a:pPr>
          </a:p>
          <a:p>
            <a:pPr algn="ctr">
              <a:lnSpc>
                <a:spcPts val="5135"/>
              </a:lnSpc>
            </a:pPr>
          </a:p>
          <a:p>
            <a:pPr algn="ctr" marL="0" indent="0" lvl="0">
              <a:lnSpc>
                <a:spcPts val="2635"/>
              </a:lnSpc>
              <a:spcBef>
                <a:spcPct val="0"/>
              </a:spcBef>
            </a:pPr>
          </a:p>
        </p:txBody>
      </p:sp>
      <p:sp>
        <p:nvSpPr>
          <p:cNvPr name="Freeform 93" id="93"/>
          <p:cNvSpPr/>
          <p:nvPr/>
        </p:nvSpPr>
        <p:spPr>
          <a:xfrm flipH="true" flipV="false" rot="3319912">
            <a:off x="6606550" y="1124234"/>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8">
              <a:extLst>
                <a:ext uri="{96DAC541-7B7A-43D3-8B79-37D633B846F1}">
                  <asvg:svgBlip xmlns:asvg="http://schemas.microsoft.com/office/drawing/2016/SVG/main" r:embed="rId9"/>
                </a:ext>
              </a:extLst>
            </a:blip>
            <a:stretch>
              <a:fillRect l="-33955" t="-48632" r="0" b="0"/>
            </a:stretch>
          </a:blipFill>
        </p:spPr>
      </p:sp>
      <p:sp>
        <p:nvSpPr>
          <p:cNvPr name="Freeform 94" id="94"/>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8">
              <a:extLst>
                <a:ext uri="{96DAC541-7B7A-43D3-8B79-37D633B846F1}">
                  <asvg:svgBlip xmlns:asvg="http://schemas.microsoft.com/office/drawing/2016/SVG/main" r:embed="rId9"/>
                </a:ext>
              </a:extLst>
            </a:blip>
            <a:stretch>
              <a:fillRect l="-33955" t="-48632" r="0" b="0"/>
            </a:stretch>
          </a:blipFill>
        </p:spPr>
      </p:sp>
      <p:grpSp>
        <p:nvGrpSpPr>
          <p:cNvPr name="Group 95" id="95"/>
          <p:cNvGrpSpPr/>
          <p:nvPr/>
        </p:nvGrpSpPr>
        <p:grpSpPr>
          <a:xfrm rot="0">
            <a:off x="594866" y="1690137"/>
            <a:ext cx="1232729" cy="7134324"/>
            <a:chOff x="0" y="0"/>
            <a:chExt cx="1643639" cy="9512432"/>
          </a:xfrm>
        </p:grpSpPr>
        <p:sp>
          <p:nvSpPr>
            <p:cNvPr name="TextBox 96" id="96"/>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7" id="97"/>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0" id="100"/>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1" id="101"/>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05" id="105"/>
          <p:cNvSpPr txBox="true"/>
          <p:nvPr/>
        </p:nvSpPr>
        <p:spPr>
          <a:xfrm rot="0">
            <a:off x="2342988" y="2345346"/>
            <a:ext cx="13627944" cy="7377693"/>
          </a:xfrm>
          <a:prstGeom prst="rect">
            <a:avLst/>
          </a:prstGeom>
        </p:spPr>
        <p:txBody>
          <a:bodyPr anchor="t" rtlCol="false" tIns="0" lIns="0" bIns="0" rIns="0">
            <a:spAutoFit/>
          </a:bodyPr>
          <a:lstStyle/>
          <a:p>
            <a:pPr algn="l">
              <a:lnSpc>
                <a:spcPts val="4150"/>
              </a:lnSpc>
            </a:pPr>
            <a:r>
              <a:rPr lang="en-US" sz="2964">
                <a:solidFill>
                  <a:srgbClr val="000000"/>
                </a:solidFill>
                <a:latin typeface="Quicksand 1"/>
                <a:ea typeface="Quicksand 1"/>
                <a:cs typeface="Quicksand 1"/>
                <a:sym typeface="Quicksand 1"/>
              </a:rPr>
              <a:t>👩‍🏫 Support for Your Child</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The </a:t>
            </a:r>
            <a:r>
              <a:rPr lang="en-US" sz="2964">
                <a:solidFill>
                  <a:srgbClr val="000000"/>
                </a:solidFill>
                <a:latin typeface="Quicksand 1"/>
                <a:ea typeface="Quicksand 1"/>
                <a:cs typeface="Quicksand 1"/>
                <a:sym typeface="Quicksand 1"/>
              </a:rPr>
              <a:t>class is led by Mrs Smith, supported by dedicated teaching assistants.</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We make sure every child is supported, challenged, and encouraged at their own level.</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Our team is always there to help children feel happy, safe, and confident in school.</a:t>
            </a:r>
          </a:p>
          <a:p>
            <a:pPr algn="l">
              <a:lnSpc>
                <a:spcPts val="4150"/>
              </a:lnSpc>
            </a:pPr>
            <a:r>
              <a:rPr lang="en-US" sz="2964">
                <a:solidFill>
                  <a:srgbClr val="000000"/>
                </a:solidFill>
                <a:latin typeface="Quicksand 1"/>
                <a:ea typeface="Quicksand 1"/>
                <a:cs typeface="Quicksand 1"/>
                <a:sym typeface="Quicksand 1"/>
              </a:rPr>
              <a:t>💛 A Nurturing Environment</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Acorn Class is a caring and supportive space where children can thrive.</a:t>
            </a:r>
          </a:p>
          <a:p>
            <a:pPr algn="l" marL="640065" indent="-320033" lvl="1">
              <a:lnSpc>
                <a:spcPts val="4150"/>
              </a:lnSpc>
              <a:buFont typeface="Arial"/>
              <a:buChar char="•"/>
            </a:pPr>
            <a:r>
              <a:rPr lang="en-US" sz="2964">
                <a:solidFill>
                  <a:srgbClr val="000000"/>
                </a:solidFill>
                <a:latin typeface="Quicksand 1"/>
                <a:ea typeface="Quicksand 1"/>
                <a:cs typeface="Quicksand 1"/>
                <a:sym typeface="Quicksand 1"/>
              </a:rPr>
              <a:t>We encourage:</a:t>
            </a:r>
          </a:p>
          <a:p>
            <a:pPr algn="l" marL="1280130" indent="-426710" lvl="2">
              <a:lnSpc>
                <a:spcPts val="4150"/>
              </a:lnSpc>
              <a:buFont typeface="Arial"/>
              <a:buChar char="⚬"/>
            </a:pPr>
            <a:r>
              <a:rPr lang="en-US" sz="2964">
                <a:solidFill>
                  <a:srgbClr val="000000"/>
                </a:solidFill>
                <a:latin typeface="Quicksand 1"/>
                <a:ea typeface="Quicksand 1"/>
                <a:cs typeface="Quicksand 1"/>
                <a:sym typeface="Quicksand 1"/>
              </a:rPr>
              <a:t>Confidence and independence</a:t>
            </a:r>
          </a:p>
          <a:p>
            <a:pPr algn="l" marL="1280130" indent="-426710" lvl="2">
              <a:lnSpc>
                <a:spcPts val="4150"/>
              </a:lnSpc>
              <a:buFont typeface="Arial"/>
              <a:buChar char="⚬"/>
            </a:pPr>
            <a:r>
              <a:rPr lang="en-US" sz="2964">
                <a:solidFill>
                  <a:srgbClr val="000000"/>
                </a:solidFill>
                <a:latin typeface="Quicksand 1"/>
                <a:ea typeface="Quicksand 1"/>
                <a:cs typeface="Quicksand 1"/>
                <a:sym typeface="Quicksand 1"/>
              </a:rPr>
              <a:t>A love of learning</a:t>
            </a:r>
          </a:p>
          <a:p>
            <a:pPr algn="l" marL="1280130" indent="-426710" lvl="2">
              <a:lnSpc>
                <a:spcPts val="4150"/>
              </a:lnSpc>
              <a:buFont typeface="Arial"/>
              <a:buChar char="⚬"/>
            </a:pPr>
            <a:r>
              <a:rPr lang="en-US" sz="2964">
                <a:solidFill>
                  <a:srgbClr val="000000"/>
                </a:solidFill>
                <a:latin typeface="Quicksand 1"/>
                <a:ea typeface="Quicksand 1"/>
                <a:cs typeface="Quicksand 1"/>
                <a:sym typeface="Quicksand 1"/>
              </a:rPr>
              <a:t>Curiosity and creativity</a:t>
            </a:r>
          </a:p>
          <a:p>
            <a:pPr algn="l">
              <a:lnSpc>
                <a:spcPts val="4150"/>
              </a:lnSpc>
            </a:pPr>
          </a:p>
          <a:p>
            <a:pPr algn="l">
              <a:lnSpc>
                <a:spcPts val="4710"/>
              </a:lnSpc>
              <a:spcBef>
                <a:spcPct val="0"/>
              </a:spcBef>
            </a:pP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40290" y="923354"/>
            <a:ext cx="14956138" cy="8229600"/>
            <a:chOff x="0" y="0"/>
            <a:chExt cx="3939065" cy="2167467"/>
          </a:xfrm>
        </p:grpSpPr>
        <p:sp>
          <p:nvSpPr>
            <p:cNvPr name="Freeform 33" id="33"/>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34" id="34"/>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35" id="35"/>
          <p:cNvGrpSpPr/>
          <p:nvPr/>
        </p:nvGrpSpPr>
        <p:grpSpPr>
          <a:xfrm rot="0">
            <a:off x="15256948" y="2618086"/>
            <a:ext cx="2186870" cy="1191585"/>
            <a:chOff x="0" y="0"/>
            <a:chExt cx="2915827" cy="1588780"/>
          </a:xfrm>
        </p:grpSpPr>
        <p:grpSp>
          <p:nvGrpSpPr>
            <p:cNvPr name="Group 36" id="36"/>
            <p:cNvGrpSpPr/>
            <p:nvPr/>
          </p:nvGrpSpPr>
          <p:grpSpPr>
            <a:xfrm rot="0">
              <a:off x="0" y="0"/>
              <a:ext cx="2915827" cy="1588780"/>
              <a:chOff x="0" y="0"/>
              <a:chExt cx="595553" cy="324506"/>
            </a:xfrm>
          </p:grpSpPr>
          <p:sp>
            <p:nvSpPr>
              <p:cNvPr name="Freeform 37" id="3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8" id="3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9" id="39"/>
            <p:cNvGrpSpPr/>
            <p:nvPr/>
          </p:nvGrpSpPr>
          <p:grpSpPr>
            <a:xfrm rot="0">
              <a:off x="135707" y="117213"/>
              <a:ext cx="2664410" cy="1354354"/>
              <a:chOff x="0" y="0"/>
              <a:chExt cx="544201" cy="276625"/>
            </a:xfrm>
          </p:grpSpPr>
          <p:sp>
            <p:nvSpPr>
              <p:cNvPr name="Freeform 40" id="4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41" id="4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42" id="42"/>
          <p:cNvGrpSpPr/>
          <p:nvPr/>
        </p:nvGrpSpPr>
        <p:grpSpPr>
          <a:xfrm rot="0">
            <a:off x="15367443" y="3904921"/>
            <a:ext cx="2186870" cy="1191585"/>
            <a:chOff x="0" y="0"/>
            <a:chExt cx="2915827" cy="1588780"/>
          </a:xfrm>
        </p:grpSpPr>
        <p:grpSp>
          <p:nvGrpSpPr>
            <p:cNvPr name="Group 43" id="43"/>
            <p:cNvGrpSpPr/>
            <p:nvPr/>
          </p:nvGrpSpPr>
          <p:grpSpPr>
            <a:xfrm rot="0">
              <a:off x="0" y="0"/>
              <a:ext cx="2915827" cy="1588780"/>
              <a:chOff x="0" y="0"/>
              <a:chExt cx="595553" cy="324506"/>
            </a:xfrm>
          </p:grpSpPr>
          <p:sp>
            <p:nvSpPr>
              <p:cNvPr name="Freeform 44" id="4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5" id="45"/>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6" id="46"/>
            <p:cNvGrpSpPr/>
            <p:nvPr/>
          </p:nvGrpSpPr>
          <p:grpSpPr>
            <a:xfrm rot="0">
              <a:off x="135707" y="117213"/>
              <a:ext cx="2664410" cy="1354354"/>
              <a:chOff x="0" y="0"/>
              <a:chExt cx="544201" cy="276625"/>
            </a:xfrm>
          </p:grpSpPr>
          <p:sp>
            <p:nvSpPr>
              <p:cNvPr name="Freeform 47" id="4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8" id="48"/>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9" id="49"/>
          <p:cNvGrpSpPr/>
          <p:nvPr/>
        </p:nvGrpSpPr>
        <p:grpSpPr>
          <a:xfrm rot="0">
            <a:off x="661541" y="1470992"/>
            <a:ext cx="1232729" cy="7134324"/>
            <a:chOff x="0" y="0"/>
            <a:chExt cx="1643639" cy="9512432"/>
          </a:xfrm>
        </p:grpSpPr>
        <p:sp>
          <p:nvSpPr>
            <p:cNvPr name="TextBox 50" id="50"/>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6" id="56"/>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7" id="57"/>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8" id="58"/>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9" id="59"/>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60" id="60"/>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61" id="61"/>
          <p:cNvGrpSpPr/>
          <p:nvPr/>
        </p:nvGrpSpPr>
        <p:grpSpPr>
          <a:xfrm rot="0">
            <a:off x="1028700" y="743240"/>
            <a:ext cx="15613811" cy="8800520"/>
            <a:chOff x="0" y="0"/>
            <a:chExt cx="4112279" cy="2317832"/>
          </a:xfrm>
        </p:grpSpPr>
        <p:sp>
          <p:nvSpPr>
            <p:cNvPr name="Freeform 62" id="62"/>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3" id="63"/>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4" id="64"/>
          <p:cNvGrpSpPr/>
          <p:nvPr/>
        </p:nvGrpSpPr>
        <p:grpSpPr>
          <a:xfrm rot="0">
            <a:off x="1540290" y="1622751"/>
            <a:ext cx="263115" cy="26311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6" id="6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7" id="67"/>
          <p:cNvGrpSpPr/>
          <p:nvPr/>
        </p:nvGrpSpPr>
        <p:grpSpPr>
          <a:xfrm rot="0">
            <a:off x="1540290" y="2470372"/>
            <a:ext cx="263115" cy="263115"/>
            <a:chOff x="0" y="0"/>
            <a:chExt cx="812800" cy="812800"/>
          </a:xfrm>
        </p:grpSpPr>
        <p:sp>
          <p:nvSpPr>
            <p:cNvPr name="Freeform 68" id="6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9" id="6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0" id="70"/>
          <p:cNvGrpSpPr/>
          <p:nvPr/>
        </p:nvGrpSpPr>
        <p:grpSpPr>
          <a:xfrm rot="0">
            <a:off x="1540290" y="3317993"/>
            <a:ext cx="263115" cy="263115"/>
            <a:chOff x="0" y="0"/>
            <a:chExt cx="812800" cy="812800"/>
          </a:xfrm>
        </p:grpSpPr>
        <p:sp>
          <p:nvSpPr>
            <p:cNvPr name="Freeform 71" id="7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2" id="7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3" id="73"/>
          <p:cNvGrpSpPr/>
          <p:nvPr/>
        </p:nvGrpSpPr>
        <p:grpSpPr>
          <a:xfrm rot="0">
            <a:off x="1540290" y="4165614"/>
            <a:ext cx="263115" cy="26311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5" id="7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6" id="76"/>
          <p:cNvGrpSpPr/>
          <p:nvPr/>
        </p:nvGrpSpPr>
        <p:grpSpPr>
          <a:xfrm rot="0">
            <a:off x="1540290" y="5013235"/>
            <a:ext cx="263115" cy="263115"/>
            <a:chOff x="0" y="0"/>
            <a:chExt cx="812800" cy="812800"/>
          </a:xfrm>
        </p:grpSpPr>
        <p:sp>
          <p:nvSpPr>
            <p:cNvPr name="Freeform 77" id="7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8" id="7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9" id="79"/>
          <p:cNvGrpSpPr/>
          <p:nvPr/>
        </p:nvGrpSpPr>
        <p:grpSpPr>
          <a:xfrm rot="0">
            <a:off x="1540290" y="5860856"/>
            <a:ext cx="263115" cy="263115"/>
            <a:chOff x="0" y="0"/>
            <a:chExt cx="812800" cy="812800"/>
          </a:xfrm>
        </p:grpSpPr>
        <p:sp>
          <p:nvSpPr>
            <p:cNvPr name="Freeform 80" id="8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1" id="8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2" id="82"/>
          <p:cNvGrpSpPr/>
          <p:nvPr/>
        </p:nvGrpSpPr>
        <p:grpSpPr>
          <a:xfrm rot="0">
            <a:off x="1540290" y="6708477"/>
            <a:ext cx="263115" cy="263115"/>
            <a:chOff x="0" y="0"/>
            <a:chExt cx="812800" cy="812800"/>
          </a:xfrm>
        </p:grpSpPr>
        <p:sp>
          <p:nvSpPr>
            <p:cNvPr name="Freeform 83" id="8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4" id="8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5" id="85"/>
          <p:cNvGrpSpPr/>
          <p:nvPr/>
        </p:nvGrpSpPr>
        <p:grpSpPr>
          <a:xfrm rot="0">
            <a:off x="1540290" y="7556097"/>
            <a:ext cx="263115" cy="263115"/>
            <a:chOff x="0" y="0"/>
            <a:chExt cx="812800" cy="812800"/>
          </a:xfrm>
        </p:grpSpPr>
        <p:sp>
          <p:nvSpPr>
            <p:cNvPr name="Freeform 86" id="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7" id="8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8" id="88"/>
          <p:cNvGrpSpPr/>
          <p:nvPr/>
        </p:nvGrpSpPr>
        <p:grpSpPr>
          <a:xfrm rot="0">
            <a:off x="1540290" y="8403718"/>
            <a:ext cx="263115" cy="263115"/>
            <a:chOff x="0" y="0"/>
            <a:chExt cx="812800" cy="812800"/>
          </a:xfrm>
        </p:grpSpPr>
        <p:sp>
          <p:nvSpPr>
            <p:cNvPr name="Freeform 89" id="8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0" id="9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1" id="91"/>
          <p:cNvSpPr/>
          <p:nvPr/>
        </p:nvSpPr>
        <p:spPr>
          <a:xfrm flipH="false" flipV="false" rot="-299626">
            <a:off x="2580468" y="8595415"/>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TextBox 92" id="92"/>
          <p:cNvSpPr txBox="true"/>
          <p:nvPr/>
        </p:nvSpPr>
        <p:spPr>
          <a:xfrm rot="0">
            <a:off x="1028700" y="1322146"/>
            <a:ext cx="7483944" cy="4217762"/>
          </a:xfrm>
          <a:prstGeom prst="rect">
            <a:avLst/>
          </a:prstGeom>
        </p:spPr>
        <p:txBody>
          <a:bodyPr anchor="t" rtlCol="false" tIns="0" lIns="0" bIns="0" rIns="0">
            <a:spAutoFit/>
          </a:bodyPr>
          <a:lstStyle/>
          <a:p>
            <a:pPr algn="ctr">
              <a:lnSpc>
                <a:spcPts val="5135"/>
              </a:lnSpc>
            </a:pPr>
            <a:r>
              <a:rPr lang="en-US" sz="4279">
                <a:solidFill>
                  <a:srgbClr val="503D36"/>
                </a:solidFill>
                <a:latin typeface="More Sugar"/>
                <a:ea typeface="More Sugar"/>
                <a:cs typeface="More Sugar"/>
                <a:sym typeface="More Sugar"/>
              </a:rPr>
              <a:t>ACORN CLASS</a:t>
            </a:r>
          </a:p>
          <a:p>
            <a:pPr algn="l">
              <a:lnSpc>
                <a:spcPts val="5135"/>
              </a:lnSpc>
            </a:pPr>
          </a:p>
          <a:p>
            <a:pPr algn="ctr">
              <a:lnSpc>
                <a:spcPts val="3425"/>
              </a:lnSpc>
            </a:pPr>
          </a:p>
          <a:p>
            <a:pPr algn="l">
              <a:lnSpc>
                <a:spcPts val="3425"/>
              </a:lnSpc>
            </a:pPr>
          </a:p>
          <a:p>
            <a:pPr algn="l">
              <a:lnSpc>
                <a:spcPts val="3425"/>
              </a:lnSpc>
            </a:pPr>
          </a:p>
          <a:p>
            <a:pPr algn="ctr">
              <a:lnSpc>
                <a:spcPts val="5135"/>
              </a:lnSpc>
            </a:pPr>
          </a:p>
          <a:p>
            <a:pPr algn="ctr">
              <a:lnSpc>
                <a:spcPts val="5135"/>
              </a:lnSpc>
            </a:pPr>
          </a:p>
          <a:p>
            <a:pPr algn="ctr" marL="0" indent="0" lvl="0">
              <a:lnSpc>
                <a:spcPts val="2635"/>
              </a:lnSpc>
              <a:spcBef>
                <a:spcPct val="0"/>
              </a:spcBef>
            </a:pPr>
          </a:p>
        </p:txBody>
      </p:sp>
      <p:sp>
        <p:nvSpPr>
          <p:cNvPr name="Freeform 93" id="93"/>
          <p:cNvSpPr/>
          <p:nvPr/>
        </p:nvSpPr>
        <p:spPr>
          <a:xfrm flipH="true" flipV="false" rot="3319912">
            <a:off x="2169072" y="4139606"/>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8">
              <a:extLst>
                <a:ext uri="{96DAC541-7B7A-43D3-8B79-37D633B846F1}">
                  <asvg:svgBlip xmlns:asvg="http://schemas.microsoft.com/office/drawing/2016/SVG/main" r:embed="rId9"/>
                </a:ext>
              </a:extLst>
            </a:blip>
            <a:stretch>
              <a:fillRect l="-33955" t="-48632" r="0" b="0"/>
            </a:stretch>
          </a:blipFill>
        </p:spPr>
      </p:sp>
      <p:sp>
        <p:nvSpPr>
          <p:cNvPr name="Freeform 94" id="94"/>
          <p:cNvSpPr/>
          <p:nvPr/>
        </p:nvSpPr>
        <p:spPr>
          <a:xfrm flipH="false" flipV="false" rot="0">
            <a:off x="3870747" y="2470372"/>
            <a:ext cx="2301862" cy="3469156"/>
          </a:xfrm>
          <a:custGeom>
            <a:avLst/>
            <a:gdLst/>
            <a:ahLst/>
            <a:cxnLst/>
            <a:rect r="r" b="b" t="t" l="l"/>
            <a:pathLst>
              <a:path h="3469156" w="2301862">
                <a:moveTo>
                  <a:pt x="0" y="0"/>
                </a:moveTo>
                <a:lnTo>
                  <a:pt x="2301861" y="0"/>
                </a:lnTo>
                <a:lnTo>
                  <a:pt x="2301861" y="3469156"/>
                </a:lnTo>
                <a:lnTo>
                  <a:pt x="0" y="3469156"/>
                </a:lnTo>
                <a:lnTo>
                  <a:pt x="0" y="0"/>
                </a:lnTo>
                <a:close/>
              </a:path>
            </a:pathLst>
          </a:custGeom>
          <a:blipFill>
            <a:blip r:embed="rId10"/>
            <a:stretch>
              <a:fillRect l="0" t="0" r="0" b="0"/>
            </a:stretch>
          </a:blipFill>
        </p:spPr>
      </p:sp>
      <p:grpSp>
        <p:nvGrpSpPr>
          <p:cNvPr name="Group 95" id="95"/>
          <p:cNvGrpSpPr/>
          <p:nvPr/>
        </p:nvGrpSpPr>
        <p:grpSpPr>
          <a:xfrm rot="0">
            <a:off x="594866" y="1690137"/>
            <a:ext cx="1232729" cy="7134324"/>
            <a:chOff x="0" y="0"/>
            <a:chExt cx="1643639" cy="9512432"/>
          </a:xfrm>
        </p:grpSpPr>
        <p:sp>
          <p:nvSpPr>
            <p:cNvPr name="TextBox 96" id="96"/>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7" id="97"/>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0" id="100"/>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1" id="101"/>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05" id="105"/>
          <p:cNvSpPr txBox="true"/>
          <p:nvPr/>
        </p:nvSpPr>
        <p:spPr>
          <a:xfrm rot="0">
            <a:off x="3986129" y="6344400"/>
            <a:ext cx="2071096" cy="838881"/>
          </a:xfrm>
          <a:prstGeom prst="rect">
            <a:avLst/>
          </a:prstGeom>
        </p:spPr>
        <p:txBody>
          <a:bodyPr anchor="t" rtlCol="false" tIns="0" lIns="0" bIns="0" rIns="0">
            <a:spAutoFit/>
          </a:bodyPr>
          <a:lstStyle/>
          <a:p>
            <a:pPr algn="ctr">
              <a:lnSpc>
                <a:spcPts val="3422"/>
              </a:lnSpc>
            </a:pPr>
            <a:r>
              <a:rPr lang="en-US" sz="2444">
                <a:solidFill>
                  <a:srgbClr val="503D36"/>
                </a:solidFill>
                <a:latin typeface="Canva Sans 1"/>
                <a:ea typeface="Canva Sans 1"/>
                <a:cs typeface="Canva Sans 1"/>
                <a:sym typeface="Canva Sans 1"/>
              </a:rPr>
              <a:t>Mrs Smith</a:t>
            </a:r>
          </a:p>
          <a:p>
            <a:pPr algn="ctr">
              <a:lnSpc>
                <a:spcPts val="3422"/>
              </a:lnSpc>
            </a:pPr>
            <a:r>
              <a:rPr lang="en-US" sz="2444">
                <a:solidFill>
                  <a:srgbClr val="503D36"/>
                </a:solidFill>
                <a:latin typeface="Canva Sans 1"/>
                <a:ea typeface="Canva Sans 1"/>
                <a:cs typeface="Canva Sans 1"/>
                <a:sym typeface="Canva Sans 1"/>
              </a:rPr>
              <a:t>Class Teacher</a:t>
            </a:r>
          </a:p>
        </p:txBody>
      </p:sp>
      <p:sp>
        <p:nvSpPr>
          <p:cNvPr name="TextBox 106" id="106"/>
          <p:cNvSpPr txBox="true"/>
          <p:nvPr/>
        </p:nvSpPr>
        <p:spPr>
          <a:xfrm rot="0">
            <a:off x="7224587" y="1210312"/>
            <a:ext cx="9079423" cy="7589009"/>
          </a:xfrm>
          <a:prstGeom prst="rect">
            <a:avLst/>
          </a:prstGeom>
        </p:spPr>
        <p:txBody>
          <a:bodyPr anchor="t" rtlCol="false" tIns="0" lIns="0" bIns="0" rIns="0">
            <a:spAutoFit/>
          </a:bodyPr>
          <a:lstStyle/>
          <a:p>
            <a:pPr algn="l">
              <a:lnSpc>
                <a:spcPts val="4333"/>
              </a:lnSpc>
            </a:pPr>
            <a:r>
              <a:rPr lang="en-US" sz="3095">
                <a:solidFill>
                  <a:srgbClr val="000000"/>
                </a:solidFill>
                <a:latin typeface="Quicksand 1"/>
                <a:ea typeface="Quicksand 1"/>
                <a:cs typeface="Quicksand 1"/>
                <a:sym typeface="Quicksand 1"/>
              </a:rPr>
              <a:t>I will be your class teacher. </a:t>
            </a:r>
          </a:p>
          <a:p>
            <a:pPr algn="l">
              <a:lnSpc>
                <a:spcPts val="4333"/>
              </a:lnSpc>
            </a:pPr>
            <a:r>
              <a:rPr lang="en-US" sz="3095">
                <a:solidFill>
                  <a:srgbClr val="000000"/>
                </a:solidFill>
                <a:latin typeface="Quicksand 1"/>
                <a:ea typeface="Quicksand 1"/>
                <a:cs typeface="Quicksand 1"/>
                <a:sym typeface="Quicksand 1"/>
              </a:rPr>
              <a:t>I can’t wait until September when we can do lots of learning and playing together.</a:t>
            </a:r>
          </a:p>
          <a:p>
            <a:pPr algn="l">
              <a:lnSpc>
                <a:spcPts val="4333"/>
              </a:lnSpc>
            </a:pPr>
          </a:p>
          <a:p>
            <a:pPr algn="l">
              <a:lnSpc>
                <a:spcPts val="4333"/>
              </a:lnSpc>
            </a:pPr>
            <a:r>
              <a:rPr lang="en-US" sz="3095">
                <a:solidFill>
                  <a:srgbClr val="000000"/>
                </a:solidFill>
                <a:latin typeface="Quicksand 1"/>
                <a:ea typeface="Quicksand 1"/>
                <a:cs typeface="Quicksand 1"/>
                <a:sym typeface="Quicksand 1"/>
              </a:rPr>
              <a:t>Here are some facts about me;</a:t>
            </a:r>
          </a:p>
          <a:p>
            <a:pPr algn="l">
              <a:lnSpc>
                <a:spcPts val="4333"/>
              </a:lnSpc>
            </a:pPr>
            <a:r>
              <a:rPr lang="en-US" sz="3095">
                <a:solidFill>
                  <a:srgbClr val="000000"/>
                </a:solidFill>
                <a:latin typeface="Quicksand 1"/>
                <a:ea typeface="Quicksand 1"/>
                <a:cs typeface="Quicksand 1"/>
                <a:sym typeface="Quicksand 1"/>
              </a:rPr>
              <a:t>• I have 2 little girls called Willow and Emilia. </a:t>
            </a:r>
          </a:p>
          <a:p>
            <a:pPr algn="l">
              <a:lnSpc>
                <a:spcPts val="4333"/>
              </a:lnSpc>
            </a:pPr>
            <a:r>
              <a:rPr lang="en-US" sz="3095">
                <a:solidFill>
                  <a:srgbClr val="000000"/>
                </a:solidFill>
                <a:latin typeface="Quicksand 1"/>
                <a:ea typeface="Quicksand 1"/>
                <a:cs typeface="Quicksand 1"/>
                <a:sym typeface="Quicksand 1"/>
              </a:rPr>
              <a:t>• My favourite children’s programme is Bluey.</a:t>
            </a:r>
          </a:p>
          <a:p>
            <a:pPr algn="l">
              <a:lnSpc>
                <a:spcPts val="4333"/>
              </a:lnSpc>
            </a:pPr>
            <a:r>
              <a:rPr lang="en-US" sz="3095">
                <a:solidFill>
                  <a:srgbClr val="000000"/>
                </a:solidFill>
                <a:latin typeface="Quicksand 1"/>
                <a:ea typeface="Quicksand 1"/>
                <a:cs typeface="Quicksand 1"/>
                <a:sym typeface="Quicksand 1"/>
              </a:rPr>
              <a:t>• My favourite books are by Julia Donaldson, especially ‘What The Ladybird Heard’.</a:t>
            </a:r>
          </a:p>
          <a:p>
            <a:pPr algn="l">
              <a:lnSpc>
                <a:spcPts val="4333"/>
              </a:lnSpc>
            </a:pPr>
            <a:r>
              <a:rPr lang="en-US" sz="3095">
                <a:solidFill>
                  <a:srgbClr val="000000"/>
                </a:solidFill>
                <a:latin typeface="Quicksand 1"/>
                <a:ea typeface="Quicksand 1"/>
                <a:cs typeface="Quicksand 1"/>
                <a:sym typeface="Quicksand 1"/>
              </a:rPr>
              <a:t>• My favourite subject at school is art.</a:t>
            </a:r>
          </a:p>
          <a:p>
            <a:pPr algn="l">
              <a:lnSpc>
                <a:spcPts val="4333"/>
              </a:lnSpc>
            </a:pPr>
            <a:r>
              <a:rPr lang="en-US" sz="3095">
                <a:solidFill>
                  <a:srgbClr val="000000"/>
                </a:solidFill>
                <a:latin typeface="Quicksand 1"/>
                <a:ea typeface="Quicksand 1"/>
                <a:cs typeface="Quicksand 1"/>
                <a:sym typeface="Quicksand 1"/>
              </a:rPr>
              <a:t>• My favourite colour is purple. </a:t>
            </a:r>
          </a:p>
          <a:p>
            <a:pPr algn="l">
              <a:lnSpc>
                <a:spcPts val="4333"/>
              </a:lnSpc>
            </a:pPr>
            <a:r>
              <a:rPr lang="en-US" sz="3095">
                <a:solidFill>
                  <a:srgbClr val="000000"/>
                </a:solidFill>
                <a:latin typeface="Quicksand 1"/>
                <a:ea typeface="Quicksand 1"/>
                <a:cs typeface="Quicksand 1"/>
                <a:sym typeface="Quicksand 1"/>
              </a:rPr>
              <a:t>• My favourite foods are pizza and pasta.</a:t>
            </a:r>
          </a:p>
          <a:p>
            <a:pPr algn="l">
              <a:lnSpc>
                <a:spcPts val="4333"/>
              </a:lnSpc>
              <a:spcBef>
                <a:spcPct val="0"/>
              </a:spcBef>
            </a:pPr>
            <a:r>
              <a:rPr lang="en-US" sz="3095">
                <a:solidFill>
                  <a:srgbClr val="000000"/>
                </a:solidFill>
                <a:latin typeface="Quicksand 1"/>
                <a:ea typeface="Quicksand 1"/>
                <a:cs typeface="Quicksand 1"/>
                <a:sym typeface="Quicksand 1"/>
              </a:rPr>
              <a:t>• I love to go on my paddle board at the weekend.</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277906" y="1161549"/>
            <a:ext cx="14956138" cy="8229600"/>
            <a:chOff x="0" y="0"/>
            <a:chExt cx="3939065" cy="2167467"/>
          </a:xfrm>
        </p:grpSpPr>
        <p:sp>
          <p:nvSpPr>
            <p:cNvPr name="Freeform 40" id="40"/>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41" id="41"/>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42" id="42"/>
          <p:cNvGrpSpPr/>
          <p:nvPr/>
        </p:nvGrpSpPr>
        <p:grpSpPr>
          <a:xfrm rot="0">
            <a:off x="15367443" y="3904921"/>
            <a:ext cx="2186870" cy="1191585"/>
            <a:chOff x="0" y="0"/>
            <a:chExt cx="2915827" cy="1588780"/>
          </a:xfrm>
        </p:grpSpPr>
        <p:grpSp>
          <p:nvGrpSpPr>
            <p:cNvPr name="Group 43" id="43"/>
            <p:cNvGrpSpPr/>
            <p:nvPr/>
          </p:nvGrpSpPr>
          <p:grpSpPr>
            <a:xfrm rot="0">
              <a:off x="0" y="0"/>
              <a:ext cx="2915827" cy="1588780"/>
              <a:chOff x="0" y="0"/>
              <a:chExt cx="595553" cy="324506"/>
            </a:xfrm>
          </p:grpSpPr>
          <p:sp>
            <p:nvSpPr>
              <p:cNvPr name="Freeform 44" id="4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5" id="45"/>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6" id="46"/>
            <p:cNvGrpSpPr/>
            <p:nvPr/>
          </p:nvGrpSpPr>
          <p:grpSpPr>
            <a:xfrm rot="0">
              <a:off x="135707" y="117213"/>
              <a:ext cx="2664410" cy="1354354"/>
              <a:chOff x="0" y="0"/>
              <a:chExt cx="544201" cy="276625"/>
            </a:xfrm>
          </p:grpSpPr>
          <p:sp>
            <p:nvSpPr>
              <p:cNvPr name="Freeform 47" id="4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8" id="48"/>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9" id="49"/>
          <p:cNvGrpSpPr/>
          <p:nvPr/>
        </p:nvGrpSpPr>
        <p:grpSpPr>
          <a:xfrm rot="0">
            <a:off x="661541" y="1470992"/>
            <a:ext cx="1232729" cy="7134324"/>
            <a:chOff x="0" y="0"/>
            <a:chExt cx="1643639" cy="9512432"/>
          </a:xfrm>
        </p:grpSpPr>
        <p:sp>
          <p:nvSpPr>
            <p:cNvPr name="TextBox 50" id="50"/>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6" id="56"/>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7" id="57"/>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8" id="58"/>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9" id="59"/>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60" id="60"/>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61" id="61"/>
          <p:cNvGrpSpPr/>
          <p:nvPr/>
        </p:nvGrpSpPr>
        <p:grpSpPr>
          <a:xfrm rot="0">
            <a:off x="1028700" y="743240"/>
            <a:ext cx="15613811" cy="8800520"/>
            <a:chOff x="0" y="0"/>
            <a:chExt cx="4112279" cy="2317832"/>
          </a:xfrm>
        </p:grpSpPr>
        <p:sp>
          <p:nvSpPr>
            <p:cNvPr name="Freeform 62" id="62"/>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3" id="63"/>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4" id="64"/>
          <p:cNvGrpSpPr/>
          <p:nvPr/>
        </p:nvGrpSpPr>
        <p:grpSpPr>
          <a:xfrm rot="0">
            <a:off x="1540290" y="1622751"/>
            <a:ext cx="263115" cy="26311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6" id="6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7" id="67"/>
          <p:cNvGrpSpPr/>
          <p:nvPr/>
        </p:nvGrpSpPr>
        <p:grpSpPr>
          <a:xfrm rot="0">
            <a:off x="1540290" y="2470372"/>
            <a:ext cx="263115" cy="263115"/>
            <a:chOff x="0" y="0"/>
            <a:chExt cx="812800" cy="812800"/>
          </a:xfrm>
        </p:grpSpPr>
        <p:sp>
          <p:nvSpPr>
            <p:cNvPr name="Freeform 68" id="6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9" id="6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0" id="70"/>
          <p:cNvGrpSpPr/>
          <p:nvPr/>
        </p:nvGrpSpPr>
        <p:grpSpPr>
          <a:xfrm rot="0">
            <a:off x="1540290" y="3317993"/>
            <a:ext cx="263115" cy="263115"/>
            <a:chOff x="0" y="0"/>
            <a:chExt cx="812800" cy="812800"/>
          </a:xfrm>
        </p:grpSpPr>
        <p:sp>
          <p:nvSpPr>
            <p:cNvPr name="Freeform 71" id="7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2" id="7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3" id="73"/>
          <p:cNvGrpSpPr/>
          <p:nvPr/>
        </p:nvGrpSpPr>
        <p:grpSpPr>
          <a:xfrm rot="0">
            <a:off x="1540290" y="4165614"/>
            <a:ext cx="263115" cy="26311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5" id="7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6" id="76"/>
          <p:cNvGrpSpPr/>
          <p:nvPr/>
        </p:nvGrpSpPr>
        <p:grpSpPr>
          <a:xfrm rot="0">
            <a:off x="1540290" y="5013235"/>
            <a:ext cx="263115" cy="263115"/>
            <a:chOff x="0" y="0"/>
            <a:chExt cx="812800" cy="812800"/>
          </a:xfrm>
        </p:grpSpPr>
        <p:sp>
          <p:nvSpPr>
            <p:cNvPr name="Freeform 77" id="7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8" id="7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9" id="79"/>
          <p:cNvGrpSpPr/>
          <p:nvPr/>
        </p:nvGrpSpPr>
        <p:grpSpPr>
          <a:xfrm rot="0">
            <a:off x="1540290" y="5860856"/>
            <a:ext cx="263115" cy="263115"/>
            <a:chOff x="0" y="0"/>
            <a:chExt cx="812800" cy="812800"/>
          </a:xfrm>
        </p:grpSpPr>
        <p:sp>
          <p:nvSpPr>
            <p:cNvPr name="Freeform 80" id="8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1" id="8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2" id="82"/>
          <p:cNvGrpSpPr/>
          <p:nvPr/>
        </p:nvGrpSpPr>
        <p:grpSpPr>
          <a:xfrm rot="0">
            <a:off x="1540290" y="6708477"/>
            <a:ext cx="263115" cy="263115"/>
            <a:chOff x="0" y="0"/>
            <a:chExt cx="812800" cy="812800"/>
          </a:xfrm>
        </p:grpSpPr>
        <p:sp>
          <p:nvSpPr>
            <p:cNvPr name="Freeform 83" id="8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4" id="8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5" id="85"/>
          <p:cNvGrpSpPr/>
          <p:nvPr/>
        </p:nvGrpSpPr>
        <p:grpSpPr>
          <a:xfrm rot="0">
            <a:off x="1540290" y="7556097"/>
            <a:ext cx="263115" cy="263115"/>
            <a:chOff x="0" y="0"/>
            <a:chExt cx="812800" cy="812800"/>
          </a:xfrm>
        </p:grpSpPr>
        <p:sp>
          <p:nvSpPr>
            <p:cNvPr name="Freeform 86" id="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7" id="8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8" id="88"/>
          <p:cNvGrpSpPr/>
          <p:nvPr/>
        </p:nvGrpSpPr>
        <p:grpSpPr>
          <a:xfrm rot="0">
            <a:off x="1540290" y="8403718"/>
            <a:ext cx="263115" cy="263115"/>
            <a:chOff x="0" y="0"/>
            <a:chExt cx="812800" cy="812800"/>
          </a:xfrm>
        </p:grpSpPr>
        <p:sp>
          <p:nvSpPr>
            <p:cNvPr name="Freeform 89" id="8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0" id="9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1" id="91"/>
          <p:cNvSpPr/>
          <p:nvPr/>
        </p:nvSpPr>
        <p:spPr>
          <a:xfrm flipH="true" flipV="false" rot="3319912">
            <a:off x="14453493" y="880680"/>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6">
              <a:extLst>
                <a:ext uri="{96DAC541-7B7A-43D3-8B79-37D633B846F1}">
                  <asvg:svgBlip xmlns:asvg="http://schemas.microsoft.com/office/drawing/2016/SVG/main" r:embed="rId7"/>
                </a:ext>
              </a:extLst>
            </a:blip>
            <a:stretch>
              <a:fillRect l="-33955" t="-48632" r="0" b="0"/>
            </a:stretch>
          </a:blipFill>
        </p:spPr>
      </p:sp>
      <p:sp>
        <p:nvSpPr>
          <p:cNvPr name="Freeform 92" id="92"/>
          <p:cNvSpPr/>
          <p:nvPr/>
        </p:nvSpPr>
        <p:spPr>
          <a:xfrm flipH="true" flipV="false" rot="-9526410">
            <a:off x="14693785" y="217649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6">
              <a:extLst>
                <a:ext uri="{96DAC541-7B7A-43D3-8B79-37D633B846F1}">
                  <asvg:svgBlip xmlns:asvg="http://schemas.microsoft.com/office/drawing/2016/SVG/main" r:embed="rId7"/>
                </a:ext>
              </a:extLst>
            </a:blip>
            <a:stretch>
              <a:fillRect l="-33955" t="-48632" r="0" b="0"/>
            </a:stretch>
          </a:blipFill>
        </p:spPr>
      </p:sp>
      <p:sp>
        <p:nvSpPr>
          <p:cNvPr name="Freeform 93" id="93"/>
          <p:cNvSpPr/>
          <p:nvPr/>
        </p:nvSpPr>
        <p:spPr>
          <a:xfrm flipH="false" flipV="false" rot="-1090401">
            <a:off x="13577155" y="1517591"/>
            <a:ext cx="902449" cy="887056"/>
          </a:xfrm>
          <a:custGeom>
            <a:avLst/>
            <a:gdLst/>
            <a:ahLst/>
            <a:cxnLst/>
            <a:rect r="r" b="b" t="t" l="l"/>
            <a:pathLst>
              <a:path h="887056" w="902449">
                <a:moveTo>
                  <a:pt x="0" y="0"/>
                </a:moveTo>
                <a:lnTo>
                  <a:pt x="902450" y="0"/>
                </a:lnTo>
                <a:lnTo>
                  <a:pt x="902450" y="887056"/>
                </a:lnTo>
                <a:lnTo>
                  <a:pt x="0" y="887056"/>
                </a:lnTo>
                <a:lnTo>
                  <a:pt x="0" y="0"/>
                </a:lnTo>
                <a:close/>
              </a:path>
            </a:pathLst>
          </a:custGeom>
          <a:blipFill>
            <a:blip r:embed="rId8"/>
            <a:stretch>
              <a:fillRect l="0" t="0" r="0" b="0"/>
            </a:stretch>
          </a:blipFill>
        </p:spPr>
      </p:sp>
      <p:sp>
        <p:nvSpPr>
          <p:cNvPr name="Freeform 94" id="94"/>
          <p:cNvSpPr/>
          <p:nvPr/>
        </p:nvSpPr>
        <p:spPr>
          <a:xfrm flipH="false" flipV="false" rot="196745">
            <a:off x="15433767" y="904284"/>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8"/>
            <a:stretch>
              <a:fillRect l="0" t="0" r="0" b="0"/>
            </a:stretch>
          </a:blipFill>
        </p:spPr>
      </p:sp>
      <p:sp>
        <p:nvSpPr>
          <p:cNvPr name="Freeform 95" id="95"/>
          <p:cNvSpPr/>
          <p:nvPr/>
        </p:nvSpPr>
        <p:spPr>
          <a:xfrm flipH="false" flipV="false" rot="0">
            <a:off x="7584716" y="960677"/>
            <a:ext cx="2342518" cy="2188484"/>
          </a:xfrm>
          <a:custGeom>
            <a:avLst/>
            <a:gdLst/>
            <a:ahLst/>
            <a:cxnLst/>
            <a:rect r="r" b="b" t="t" l="l"/>
            <a:pathLst>
              <a:path h="2188484" w="2342518">
                <a:moveTo>
                  <a:pt x="0" y="0"/>
                </a:moveTo>
                <a:lnTo>
                  <a:pt x="2342518" y="0"/>
                </a:lnTo>
                <a:lnTo>
                  <a:pt x="2342518" y="2188483"/>
                </a:lnTo>
                <a:lnTo>
                  <a:pt x="0" y="2188483"/>
                </a:lnTo>
                <a:lnTo>
                  <a:pt x="0" y="0"/>
                </a:lnTo>
                <a:close/>
              </a:path>
            </a:pathLst>
          </a:custGeom>
          <a:blipFill>
            <a:blip r:embed="rId9"/>
            <a:stretch>
              <a:fillRect l="0" t="0" r="0" b="-1967"/>
            </a:stretch>
          </a:blipFill>
        </p:spPr>
      </p:sp>
      <p:grpSp>
        <p:nvGrpSpPr>
          <p:cNvPr name="Group 96" id="96"/>
          <p:cNvGrpSpPr/>
          <p:nvPr/>
        </p:nvGrpSpPr>
        <p:grpSpPr>
          <a:xfrm rot="0">
            <a:off x="594866" y="1690137"/>
            <a:ext cx="1232729" cy="7134324"/>
            <a:chOff x="0" y="0"/>
            <a:chExt cx="1643639" cy="9512432"/>
          </a:xfrm>
        </p:grpSpPr>
        <p:sp>
          <p:nvSpPr>
            <p:cNvPr name="TextBox 97" id="9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0" id="10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1" id="10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06" id="106"/>
          <p:cNvSpPr txBox="true"/>
          <p:nvPr/>
        </p:nvSpPr>
        <p:spPr>
          <a:xfrm rot="0">
            <a:off x="2044015" y="3339660"/>
            <a:ext cx="14099472" cy="7132351"/>
          </a:xfrm>
          <a:prstGeom prst="rect">
            <a:avLst/>
          </a:prstGeom>
        </p:spPr>
        <p:txBody>
          <a:bodyPr anchor="t" rtlCol="false" tIns="0" lIns="0" bIns="0" rIns="0">
            <a:spAutoFit/>
          </a:bodyPr>
          <a:lstStyle/>
          <a:p>
            <a:pPr algn="l">
              <a:lnSpc>
                <a:spcPts val="3778"/>
              </a:lnSpc>
              <a:spcBef>
                <a:spcPct val="0"/>
              </a:spcBef>
            </a:pPr>
            <a:r>
              <a:rPr lang="en-US" b="true" sz="2698" spc="67" u="sng">
                <a:solidFill>
                  <a:srgbClr val="000000"/>
                </a:solidFill>
                <a:latin typeface="Quicksand 2 Bold"/>
                <a:ea typeface="Quicksand 2 Bold"/>
                <a:cs typeface="Quicksand 2 Bold"/>
                <a:sym typeface="Quicksand 2 Bold"/>
              </a:rPr>
              <a:t>Starting School</a:t>
            </a:r>
          </a:p>
          <a:p>
            <a:pPr algn="l">
              <a:lnSpc>
                <a:spcPts val="3778"/>
              </a:lnSpc>
              <a:spcBef>
                <a:spcPct val="0"/>
              </a:spcBef>
            </a:pPr>
            <a:r>
              <a:rPr lang="en-US" b="true" sz="2698" spc="67">
                <a:solidFill>
                  <a:srgbClr val="000000"/>
                </a:solidFill>
                <a:latin typeface="Quicksand 2 Medium"/>
                <a:ea typeface="Quicksand 2 Medium"/>
                <a:cs typeface="Quicksand 2 Medium"/>
                <a:sym typeface="Quicksand 2 Medium"/>
              </a:rPr>
              <a:t>School starts on the 2nd September. Children in Reception will be attending full days from the start. The class teachers will spend the first couple of weeks getting to know your children and helping them get used to the routines of school.</a:t>
            </a:r>
          </a:p>
          <a:p>
            <a:pPr algn="l">
              <a:lnSpc>
                <a:spcPts val="3778"/>
              </a:lnSpc>
              <a:spcBef>
                <a:spcPct val="0"/>
              </a:spcBef>
            </a:pPr>
            <a:r>
              <a:rPr lang="en-US" b="true" sz="2698" spc="67">
                <a:solidFill>
                  <a:srgbClr val="000000"/>
                </a:solidFill>
                <a:latin typeface="Quicksand 2 Medium"/>
                <a:ea typeface="Quicksand 2 Medium"/>
                <a:cs typeface="Quicksand 2 Medium"/>
                <a:sym typeface="Quicksand 2 Medium"/>
              </a:rPr>
              <a:t>Doors open at 8:45 a.m. Please bring your children to the gate outside the classroom.</a:t>
            </a:r>
          </a:p>
          <a:p>
            <a:pPr algn="l">
              <a:lnSpc>
                <a:spcPts val="3778"/>
              </a:lnSpc>
              <a:spcBef>
                <a:spcPct val="0"/>
              </a:spcBef>
            </a:pPr>
            <a:r>
              <a:rPr lang="en-US" b="true" sz="2698" spc="67" u="sng">
                <a:solidFill>
                  <a:srgbClr val="000000"/>
                </a:solidFill>
                <a:latin typeface="Quicksand 2 Bold"/>
                <a:ea typeface="Quicksand 2 Bold"/>
                <a:cs typeface="Quicksand 2 Bold"/>
                <a:sym typeface="Quicksand 2 Bold"/>
              </a:rPr>
              <a:t>Reporting to Parents </a:t>
            </a:r>
          </a:p>
          <a:p>
            <a:pPr algn="l">
              <a:lnSpc>
                <a:spcPts val="3778"/>
              </a:lnSpc>
              <a:spcBef>
                <a:spcPct val="0"/>
              </a:spcBef>
            </a:pPr>
            <a:r>
              <a:rPr lang="en-US" b="true" sz="2698" spc="67">
                <a:solidFill>
                  <a:srgbClr val="000000"/>
                </a:solidFill>
                <a:latin typeface="Quicksand 2 Medium"/>
                <a:ea typeface="Quicksand 2 Medium"/>
                <a:cs typeface="Quicksand 2 Medium"/>
                <a:sym typeface="Quicksand 2 Medium"/>
              </a:rPr>
              <a:t>Formal parents meetings will take place in the autumn and spring term where your child’s friendships, interests, behaviour, progress and next steps in learning are shared. </a:t>
            </a:r>
          </a:p>
          <a:p>
            <a:pPr algn="l">
              <a:lnSpc>
                <a:spcPts val="3778"/>
              </a:lnSpc>
              <a:spcBef>
                <a:spcPct val="0"/>
              </a:spcBef>
            </a:pPr>
            <a:r>
              <a:rPr lang="en-US" b="true" sz="2698" spc="67">
                <a:solidFill>
                  <a:srgbClr val="000000"/>
                </a:solidFill>
                <a:latin typeface="Quicksand 2 Medium"/>
                <a:ea typeface="Quicksand 2 Medium"/>
                <a:cs typeface="Quicksand 2 Medium"/>
                <a:sym typeface="Quicksand 2 Medium"/>
              </a:rPr>
              <a:t>At the end of the academic year, each child will receive a written report. Parents are welcome to view children’s learning journey’s anytime throughout the year. </a:t>
            </a:r>
          </a:p>
          <a:p>
            <a:pPr algn="l">
              <a:lnSpc>
                <a:spcPts val="3778"/>
              </a:lnSpc>
              <a:spcBef>
                <a:spcPct val="0"/>
              </a:spcBef>
            </a:pPr>
          </a:p>
          <a:p>
            <a:pPr algn="l">
              <a:lnSpc>
                <a:spcPts val="3778"/>
              </a:lnSpc>
              <a:spcBef>
                <a:spcPct val="0"/>
              </a:spcBef>
            </a:pPr>
          </a:p>
          <a:p>
            <a:pPr algn="l">
              <a:lnSpc>
                <a:spcPts val="3778"/>
              </a:lnSpc>
              <a:spcBef>
                <a:spcPct val="0"/>
              </a:spcBef>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1667188" y="2044839"/>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9495428" y="4318579"/>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0473" t="0" r="-50473"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3954237" y="1326162"/>
            <a:ext cx="2134881" cy="2033736"/>
          </a:xfrm>
          <a:custGeom>
            <a:avLst/>
            <a:gdLst/>
            <a:ahLst/>
            <a:cxnLst/>
            <a:rect r="r" b="b" t="t" l="l"/>
            <a:pathLst>
              <a:path h="2033736" w="2134881">
                <a:moveTo>
                  <a:pt x="0" y="0"/>
                </a:moveTo>
                <a:lnTo>
                  <a:pt x="2134881" y="0"/>
                </a:lnTo>
                <a:lnTo>
                  <a:pt x="2134881" y="2033736"/>
                </a:lnTo>
                <a:lnTo>
                  <a:pt x="0" y="2033736"/>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803404" y="3304987"/>
            <a:ext cx="7666698" cy="9972675"/>
          </a:xfrm>
          <a:prstGeom prst="rect">
            <a:avLst/>
          </a:prstGeom>
        </p:spPr>
        <p:txBody>
          <a:bodyPr anchor="t" rtlCol="false" tIns="0" lIns="0" bIns="0" rIns="0">
            <a:spAutoFit/>
          </a:bodyPr>
          <a:lstStyle/>
          <a:p>
            <a:pPr algn="ctr">
              <a:lnSpc>
                <a:spcPts val="5260"/>
              </a:lnSpc>
            </a:pPr>
            <a:r>
              <a:rPr lang="en-US" sz="4383">
                <a:solidFill>
                  <a:srgbClr val="503D36"/>
                </a:solidFill>
                <a:latin typeface="Quicksand 1"/>
                <a:ea typeface="Quicksand 1"/>
                <a:cs typeface="Quicksand 1"/>
                <a:sym typeface="Quicksand 1"/>
              </a:rPr>
              <a:t>A TYPICAL SCHOOL DAY</a:t>
            </a:r>
          </a:p>
          <a:p>
            <a:pPr algn="ctr">
              <a:lnSpc>
                <a:spcPts val="2879"/>
              </a:lnSpc>
            </a:pPr>
          </a:p>
          <a:p>
            <a:pPr algn="just">
              <a:lnSpc>
                <a:spcPts val="3239"/>
              </a:lnSpc>
            </a:pPr>
            <a:r>
              <a:rPr lang="en-US" sz="2699">
                <a:solidFill>
                  <a:srgbClr val="503D36"/>
                </a:solidFill>
                <a:latin typeface="Quicksand 1"/>
                <a:ea typeface="Quicksand 1"/>
                <a:cs typeface="Quicksand 1"/>
                <a:sym typeface="Quicksand 1"/>
              </a:rPr>
              <a:t>8:45 - MORNING TASK</a:t>
            </a:r>
          </a:p>
          <a:p>
            <a:pPr algn="just">
              <a:lnSpc>
                <a:spcPts val="3239"/>
              </a:lnSpc>
            </a:pPr>
            <a:r>
              <a:rPr lang="en-US" sz="2699">
                <a:solidFill>
                  <a:srgbClr val="503D36"/>
                </a:solidFill>
                <a:latin typeface="Quicksand 1"/>
                <a:ea typeface="Quicksand 1"/>
                <a:cs typeface="Quicksand 1"/>
                <a:sym typeface="Quicksand 1"/>
              </a:rPr>
              <a:t>8:55 - REGISTRATION</a:t>
            </a:r>
          </a:p>
          <a:p>
            <a:pPr algn="just">
              <a:lnSpc>
                <a:spcPts val="3239"/>
              </a:lnSpc>
            </a:pPr>
            <a:r>
              <a:rPr lang="en-US" sz="2699">
                <a:solidFill>
                  <a:srgbClr val="503D36"/>
                </a:solidFill>
                <a:latin typeface="Quicksand 1"/>
                <a:ea typeface="Quicksand 1"/>
                <a:cs typeface="Quicksand 1"/>
                <a:sym typeface="Quicksand 1"/>
              </a:rPr>
              <a:t>9:00 - PHONICS</a:t>
            </a:r>
          </a:p>
          <a:p>
            <a:pPr algn="just">
              <a:lnSpc>
                <a:spcPts val="3239"/>
              </a:lnSpc>
            </a:pPr>
            <a:r>
              <a:rPr lang="en-US" sz="2699">
                <a:solidFill>
                  <a:srgbClr val="503D36"/>
                </a:solidFill>
                <a:latin typeface="Quicksand 1"/>
                <a:ea typeface="Quicksand 1"/>
                <a:cs typeface="Quicksand 1"/>
                <a:sym typeface="Quicksand 1"/>
              </a:rPr>
              <a:t>9:30 - MATHS FOCUS/PROVISION</a:t>
            </a:r>
          </a:p>
          <a:p>
            <a:pPr algn="just">
              <a:lnSpc>
                <a:spcPts val="3239"/>
              </a:lnSpc>
            </a:pPr>
            <a:r>
              <a:rPr lang="en-US" sz="2699">
                <a:solidFill>
                  <a:srgbClr val="503D36"/>
                </a:solidFill>
                <a:latin typeface="Quicksand 1"/>
                <a:ea typeface="Quicksand 1"/>
                <a:cs typeface="Quicksand 1"/>
                <a:sym typeface="Quicksand 1"/>
              </a:rPr>
              <a:t>10:15 - PLAYTIME</a:t>
            </a:r>
          </a:p>
          <a:p>
            <a:pPr algn="just">
              <a:lnSpc>
                <a:spcPts val="3239"/>
              </a:lnSpc>
            </a:pPr>
            <a:r>
              <a:rPr lang="en-US" sz="2699">
                <a:solidFill>
                  <a:srgbClr val="503D36"/>
                </a:solidFill>
                <a:latin typeface="Quicksand 1"/>
                <a:ea typeface="Quicksand 1"/>
                <a:cs typeface="Quicksand 1"/>
                <a:sym typeface="Quicksand 1"/>
              </a:rPr>
              <a:t>10:30 - ASSEMBLY</a:t>
            </a:r>
          </a:p>
          <a:p>
            <a:pPr algn="just">
              <a:lnSpc>
                <a:spcPts val="3239"/>
              </a:lnSpc>
            </a:pPr>
            <a:r>
              <a:rPr lang="en-US" sz="2699">
                <a:solidFill>
                  <a:srgbClr val="503D36"/>
                </a:solidFill>
                <a:latin typeface="Quicksand 1"/>
                <a:ea typeface="Quicksand 1"/>
                <a:cs typeface="Quicksand 1"/>
                <a:sym typeface="Quicksand 1"/>
              </a:rPr>
              <a:t>10:45 - MATHS CONTINUED</a:t>
            </a:r>
          </a:p>
          <a:p>
            <a:pPr algn="just">
              <a:lnSpc>
                <a:spcPts val="3239"/>
              </a:lnSpc>
            </a:pPr>
            <a:r>
              <a:rPr lang="en-US" sz="2699">
                <a:solidFill>
                  <a:srgbClr val="503D36"/>
                </a:solidFill>
                <a:latin typeface="Quicksand 1"/>
                <a:ea typeface="Quicksand 1"/>
                <a:cs typeface="Quicksand 1"/>
                <a:sym typeface="Quicksand 1"/>
              </a:rPr>
              <a:t>11:00 - ENGLISH FOCUS/PROVISION</a:t>
            </a:r>
          </a:p>
          <a:p>
            <a:pPr algn="just">
              <a:lnSpc>
                <a:spcPts val="3239"/>
              </a:lnSpc>
            </a:pPr>
            <a:r>
              <a:rPr lang="en-US" sz="2699">
                <a:solidFill>
                  <a:srgbClr val="503D36"/>
                </a:solidFill>
                <a:latin typeface="Quicksand 1"/>
                <a:ea typeface="Quicksand 1"/>
                <a:cs typeface="Quicksand 1"/>
                <a:sym typeface="Quicksand 1"/>
              </a:rPr>
              <a:t>12:15 - DINNERTIME</a:t>
            </a:r>
          </a:p>
          <a:p>
            <a:pPr algn="just">
              <a:lnSpc>
                <a:spcPts val="3239"/>
              </a:lnSpc>
            </a:pPr>
            <a:r>
              <a:rPr lang="en-US" sz="2699">
                <a:solidFill>
                  <a:srgbClr val="503D36"/>
                </a:solidFill>
                <a:latin typeface="Quicksand 1"/>
                <a:ea typeface="Quicksand 1"/>
                <a:cs typeface="Quicksand 1"/>
                <a:sym typeface="Quicksand 1"/>
              </a:rPr>
              <a:t>1:15 - AFTERNOON PROVISION/SESSIONS</a:t>
            </a:r>
          </a:p>
          <a:p>
            <a:pPr algn="just">
              <a:lnSpc>
                <a:spcPts val="3239"/>
              </a:lnSpc>
            </a:pPr>
            <a:r>
              <a:rPr lang="en-US" sz="2699">
                <a:solidFill>
                  <a:srgbClr val="503D36"/>
                </a:solidFill>
                <a:latin typeface="Quicksand 1"/>
                <a:ea typeface="Quicksand 1"/>
                <a:cs typeface="Quicksand 1"/>
                <a:sym typeface="Quicksand 1"/>
              </a:rPr>
              <a:t>3:10 - STORY</a:t>
            </a:r>
          </a:p>
          <a:p>
            <a:pPr algn="just">
              <a:lnSpc>
                <a:spcPts val="3239"/>
              </a:lnSpc>
            </a:pPr>
            <a:r>
              <a:rPr lang="en-US" sz="2699">
                <a:solidFill>
                  <a:srgbClr val="503D36"/>
                </a:solidFill>
                <a:latin typeface="Quicksand 1"/>
                <a:ea typeface="Quicksand 1"/>
                <a:cs typeface="Quicksand 1"/>
                <a:sym typeface="Quicksand 1"/>
              </a:rPr>
              <a:t>3:25 - END OF DAY</a:t>
            </a:r>
          </a:p>
          <a:p>
            <a:pPr algn="just">
              <a:lnSpc>
                <a:spcPts val="2879"/>
              </a:lnSpc>
            </a:pPr>
          </a:p>
          <a:p>
            <a:pPr algn="l">
              <a:lnSpc>
                <a:spcPts val="5260"/>
              </a:lnSpc>
            </a:pPr>
          </a:p>
          <a:p>
            <a:pPr algn="ctr">
              <a:lnSpc>
                <a:spcPts val="3508"/>
              </a:lnSpc>
            </a:pPr>
          </a:p>
          <a:p>
            <a:pPr algn="l">
              <a:lnSpc>
                <a:spcPts val="3508"/>
              </a:lnSpc>
            </a:pPr>
          </a:p>
          <a:p>
            <a:pPr algn="l">
              <a:lnSpc>
                <a:spcPts val="3508"/>
              </a:lnSpc>
            </a:pPr>
          </a:p>
          <a:p>
            <a:pPr algn="ctr">
              <a:lnSpc>
                <a:spcPts val="5260"/>
              </a:lnSpc>
            </a:pPr>
          </a:p>
          <a:p>
            <a:pPr algn="ctr">
              <a:lnSpc>
                <a:spcPts val="5260"/>
              </a:lnSpc>
            </a:pPr>
          </a:p>
          <a:p>
            <a:pPr algn="ctr" marL="0" indent="0" lvl="0">
              <a:lnSpc>
                <a:spcPts val="2700"/>
              </a:lnSpc>
              <a:spcBef>
                <a:spcPct val="0"/>
              </a:spcBef>
            </a:pP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1667188" y="2044839"/>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9495428" y="4318579"/>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0473" t="0" r="-50473"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4387129" y="1299719"/>
            <a:ext cx="2190396" cy="2086621"/>
          </a:xfrm>
          <a:custGeom>
            <a:avLst/>
            <a:gdLst/>
            <a:ahLst/>
            <a:cxnLst/>
            <a:rect r="r" b="b" t="t" l="l"/>
            <a:pathLst>
              <a:path h="2086621" w="2190396">
                <a:moveTo>
                  <a:pt x="0" y="0"/>
                </a:moveTo>
                <a:lnTo>
                  <a:pt x="2190396" y="0"/>
                </a:lnTo>
                <a:lnTo>
                  <a:pt x="2190396" y="2086621"/>
                </a:lnTo>
                <a:lnTo>
                  <a:pt x="0" y="2086621"/>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878277" y="3666554"/>
            <a:ext cx="7208101" cy="2733675"/>
          </a:xfrm>
          <a:prstGeom prst="rect">
            <a:avLst/>
          </a:prstGeom>
        </p:spPr>
        <p:txBody>
          <a:bodyPr anchor="t" rtlCol="false" tIns="0" lIns="0" bIns="0" rIns="0">
            <a:spAutoFit/>
          </a:bodyPr>
          <a:lstStyle/>
          <a:p>
            <a:pPr algn="ctr">
              <a:lnSpc>
                <a:spcPts val="5104"/>
              </a:lnSpc>
            </a:pPr>
            <a:r>
              <a:rPr lang="en-US" sz="4253">
                <a:solidFill>
                  <a:srgbClr val="503D36"/>
                </a:solidFill>
                <a:latin typeface="Quicksand 1"/>
                <a:ea typeface="Quicksand 1"/>
                <a:cs typeface="Quicksand 1"/>
                <a:sym typeface="Quicksand 1"/>
              </a:rPr>
              <a:t>OUR EYFS CURRICULUM</a:t>
            </a:r>
          </a:p>
          <a:p>
            <a:pPr algn="l">
              <a:lnSpc>
                <a:spcPts val="3484"/>
              </a:lnSpc>
            </a:pPr>
          </a:p>
          <a:p>
            <a:pPr algn="ctr">
              <a:lnSpc>
                <a:spcPts val="5104"/>
              </a:lnSpc>
            </a:pPr>
          </a:p>
          <a:p>
            <a:pPr algn="ctr">
              <a:lnSpc>
                <a:spcPts val="5104"/>
              </a:lnSpc>
            </a:pPr>
          </a:p>
          <a:p>
            <a:pPr algn="ctr">
              <a:lnSpc>
                <a:spcPts val="2736"/>
              </a:lnSpc>
            </a:pPr>
          </a:p>
        </p:txBody>
      </p:sp>
      <p:sp>
        <p:nvSpPr>
          <p:cNvPr name="TextBox 117" id="117"/>
          <p:cNvSpPr txBox="true"/>
          <p:nvPr/>
        </p:nvSpPr>
        <p:spPr>
          <a:xfrm rot="0">
            <a:off x="1911845" y="4381103"/>
            <a:ext cx="7252060" cy="5241926"/>
          </a:xfrm>
          <a:prstGeom prst="rect">
            <a:avLst/>
          </a:prstGeom>
        </p:spPr>
        <p:txBody>
          <a:bodyPr anchor="t" rtlCol="false" tIns="0" lIns="0" bIns="0" rIns="0">
            <a:spAutoFit/>
          </a:bodyPr>
          <a:lstStyle/>
          <a:p>
            <a:pPr algn="l">
              <a:lnSpc>
                <a:spcPts val="3499"/>
              </a:lnSpc>
              <a:spcBef>
                <a:spcPct val="0"/>
              </a:spcBef>
            </a:pPr>
            <a:r>
              <a:rPr lang="en-US" b="true" sz="2499">
                <a:solidFill>
                  <a:srgbClr val="503D36"/>
                </a:solidFill>
                <a:latin typeface="Quicksand 1 Bold"/>
                <a:ea typeface="Quicksand 1 Bold"/>
                <a:cs typeface="Quicksand 1 Bold"/>
                <a:sym typeface="Quicksand 1 Bold"/>
              </a:rPr>
              <a:t>At Water Primary School, our unique EYFS curriculum is designed around the interests and needs of our children. We provide a language-rich environment and focus on high-quality interactions through both continuous provision and carefully planned adult-led activities. Children are encouraged to take an active role in their own learning, supported by well-resourced areas and thoughtful enhancements that develop their skills and knowledge.</a:t>
            </a:r>
          </a:p>
          <a:p>
            <a:pPr algn="l">
              <a:lnSpc>
                <a:spcPts val="3499"/>
              </a:lnSpc>
              <a:spcBef>
                <a:spcPct val="0"/>
              </a:spcBef>
            </a:pPr>
            <a:r>
              <a:rPr lang="en-US" b="true" sz="2499">
                <a:solidFill>
                  <a:srgbClr val="503D36"/>
                </a:solidFill>
                <a:latin typeface="Quicksand 1 Bold"/>
                <a:ea typeface="Quicksand 1 Bold"/>
                <a:cs typeface="Quicksand 1 Bold"/>
                <a:sym typeface="Quicksand 1 Bold"/>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3" id="93"/>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Freeform 94" id="94"/>
          <p:cNvSpPr/>
          <p:nvPr/>
        </p:nvSpPr>
        <p:spPr>
          <a:xfrm flipH="false" flipV="false" rot="0">
            <a:off x="3014761" y="1387583"/>
            <a:ext cx="11755989" cy="7436879"/>
          </a:xfrm>
          <a:custGeom>
            <a:avLst/>
            <a:gdLst/>
            <a:ahLst/>
            <a:cxnLst/>
            <a:rect r="r" b="b" t="t" l="l"/>
            <a:pathLst>
              <a:path h="7436879" w="11755989">
                <a:moveTo>
                  <a:pt x="0" y="0"/>
                </a:moveTo>
                <a:lnTo>
                  <a:pt x="11755989" y="0"/>
                </a:lnTo>
                <a:lnTo>
                  <a:pt x="11755989" y="7436878"/>
                </a:lnTo>
                <a:lnTo>
                  <a:pt x="0" y="7436878"/>
                </a:lnTo>
                <a:lnTo>
                  <a:pt x="0" y="0"/>
                </a:lnTo>
                <a:close/>
              </a:path>
            </a:pathLst>
          </a:custGeom>
          <a:blipFill>
            <a:blip r:embed="rId8"/>
            <a:stretch>
              <a:fillRect l="0" t="0" r="0" b="0"/>
            </a:stretch>
          </a:blipFill>
        </p:spPr>
      </p:sp>
      <p:grpSp>
        <p:nvGrpSpPr>
          <p:cNvPr name="Group 95" id="95"/>
          <p:cNvGrpSpPr/>
          <p:nvPr/>
        </p:nvGrpSpPr>
        <p:grpSpPr>
          <a:xfrm rot="0">
            <a:off x="594866" y="1690137"/>
            <a:ext cx="1232729" cy="7134324"/>
            <a:chOff x="0" y="0"/>
            <a:chExt cx="1643639" cy="9512432"/>
          </a:xfrm>
        </p:grpSpPr>
        <p:sp>
          <p:nvSpPr>
            <p:cNvPr name="TextBox 96" id="96"/>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7" id="97"/>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0" id="100"/>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1" id="101"/>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04739" y="923354"/>
            <a:ext cx="14956138" cy="8229600"/>
            <a:chOff x="0" y="0"/>
            <a:chExt cx="3939065" cy="2167467"/>
          </a:xfrm>
        </p:grpSpPr>
        <p:sp>
          <p:nvSpPr>
            <p:cNvPr name="Freeform 19" id="19"/>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20" id="20"/>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21" id="21"/>
          <p:cNvGrpSpPr/>
          <p:nvPr/>
        </p:nvGrpSpPr>
        <p:grpSpPr>
          <a:xfrm rot="0">
            <a:off x="15164201" y="7763743"/>
            <a:ext cx="2279617" cy="1191585"/>
            <a:chOff x="0" y="0"/>
            <a:chExt cx="3039489" cy="1588780"/>
          </a:xfrm>
        </p:grpSpPr>
        <p:grpSp>
          <p:nvGrpSpPr>
            <p:cNvPr name="Group 22" id="22"/>
            <p:cNvGrpSpPr/>
            <p:nvPr/>
          </p:nvGrpSpPr>
          <p:grpSpPr>
            <a:xfrm rot="0">
              <a:off x="0" y="0"/>
              <a:ext cx="3039489" cy="1588780"/>
              <a:chOff x="0" y="0"/>
              <a:chExt cx="620810" cy="324506"/>
            </a:xfrm>
          </p:grpSpPr>
          <p:sp>
            <p:nvSpPr>
              <p:cNvPr name="Freeform 23" id="2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4" id="2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5" id="25"/>
            <p:cNvGrpSpPr/>
            <p:nvPr/>
          </p:nvGrpSpPr>
          <p:grpSpPr>
            <a:xfrm rot="0">
              <a:off x="1234950" y="117213"/>
              <a:ext cx="1688828" cy="1354354"/>
              <a:chOff x="0" y="0"/>
              <a:chExt cx="344940" cy="276625"/>
            </a:xfrm>
          </p:grpSpPr>
          <p:sp>
            <p:nvSpPr>
              <p:cNvPr name="Freeform 26" id="2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7" id="2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8" id="28"/>
          <p:cNvGrpSpPr/>
          <p:nvPr/>
        </p:nvGrpSpPr>
        <p:grpSpPr>
          <a:xfrm rot="0">
            <a:off x="15256948" y="1331671"/>
            <a:ext cx="2186870" cy="1191585"/>
            <a:chOff x="0" y="0"/>
            <a:chExt cx="2915827" cy="1588780"/>
          </a:xfrm>
        </p:grpSpPr>
        <p:grpSp>
          <p:nvGrpSpPr>
            <p:cNvPr name="Group 29" id="29"/>
            <p:cNvGrpSpPr/>
            <p:nvPr/>
          </p:nvGrpSpPr>
          <p:grpSpPr>
            <a:xfrm rot="0">
              <a:off x="0" y="0"/>
              <a:ext cx="2915827" cy="1588780"/>
              <a:chOff x="0" y="0"/>
              <a:chExt cx="595553" cy="324506"/>
            </a:xfrm>
          </p:grpSpPr>
          <p:sp>
            <p:nvSpPr>
              <p:cNvPr name="Freeform 30" id="30"/>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31" id="31"/>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2" id="32"/>
            <p:cNvGrpSpPr/>
            <p:nvPr/>
          </p:nvGrpSpPr>
          <p:grpSpPr>
            <a:xfrm rot="0">
              <a:off x="135707" y="117213"/>
              <a:ext cx="2664410" cy="1354354"/>
              <a:chOff x="0" y="0"/>
              <a:chExt cx="544201" cy="276625"/>
            </a:xfrm>
          </p:grpSpPr>
          <p:sp>
            <p:nvSpPr>
              <p:cNvPr name="Freeform 33" id="33"/>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4" id="34"/>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5" id="35"/>
          <p:cNvGrpSpPr/>
          <p:nvPr/>
        </p:nvGrpSpPr>
        <p:grpSpPr>
          <a:xfrm rot="0">
            <a:off x="15256948" y="2618086"/>
            <a:ext cx="2186870" cy="1191585"/>
            <a:chOff x="0" y="0"/>
            <a:chExt cx="2915827" cy="1588780"/>
          </a:xfrm>
        </p:grpSpPr>
        <p:grpSp>
          <p:nvGrpSpPr>
            <p:cNvPr name="Group 36" id="36"/>
            <p:cNvGrpSpPr/>
            <p:nvPr/>
          </p:nvGrpSpPr>
          <p:grpSpPr>
            <a:xfrm rot="0">
              <a:off x="0" y="0"/>
              <a:ext cx="2915827" cy="1588780"/>
              <a:chOff x="0" y="0"/>
              <a:chExt cx="595553" cy="324506"/>
            </a:xfrm>
          </p:grpSpPr>
          <p:sp>
            <p:nvSpPr>
              <p:cNvPr name="Freeform 37" id="3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8" id="3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9" id="39"/>
            <p:cNvGrpSpPr/>
            <p:nvPr/>
          </p:nvGrpSpPr>
          <p:grpSpPr>
            <a:xfrm rot="0">
              <a:off x="135707" y="117213"/>
              <a:ext cx="2664410" cy="1354354"/>
              <a:chOff x="0" y="0"/>
              <a:chExt cx="544201" cy="276625"/>
            </a:xfrm>
          </p:grpSpPr>
          <p:sp>
            <p:nvSpPr>
              <p:cNvPr name="Freeform 40" id="4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41" id="4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42" id="42"/>
          <p:cNvGrpSpPr/>
          <p:nvPr/>
        </p:nvGrpSpPr>
        <p:grpSpPr>
          <a:xfrm rot="0">
            <a:off x="15367443" y="3904921"/>
            <a:ext cx="2186870" cy="1191585"/>
            <a:chOff x="0" y="0"/>
            <a:chExt cx="2915827" cy="1588780"/>
          </a:xfrm>
        </p:grpSpPr>
        <p:grpSp>
          <p:nvGrpSpPr>
            <p:cNvPr name="Group 43" id="43"/>
            <p:cNvGrpSpPr/>
            <p:nvPr/>
          </p:nvGrpSpPr>
          <p:grpSpPr>
            <a:xfrm rot="0">
              <a:off x="0" y="0"/>
              <a:ext cx="2915827" cy="1588780"/>
              <a:chOff x="0" y="0"/>
              <a:chExt cx="595553" cy="324506"/>
            </a:xfrm>
          </p:grpSpPr>
          <p:sp>
            <p:nvSpPr>
              <p:cNvPr name="Freeform 44" id="4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5" id="45"/>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6" id="46"/>
            <p:cNvGrpSpPr/>
            <p:nvPr/>
          </p:nvGrpSpPr>
          <p:grpSpPr>
            <a:xfrm rot="0">
              <a:off x="135707" y="117213"/>
              <a:ext cx="2664410" cy="1354354"/>
              <a:chOff x="0" y="0"/>
              <a:chExt cx="544201" cy="276625"/>
            </a:xfrm>
          </p:grpSpPr>
          <p:sp>
            <p:nvSpPr>
              <p:cNvPr name="Freeform 47" id="4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8" id="48"/>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9" id="49"/>
          <p:cNvGrpSpPr/>
          <p:nvPr/>
        </p:nvGrpSpPr>
        <p:grpSpPr>
          <a:xfrm rot="0">
            <a:off x="1028700" y="743240"/>
            <a:ext cx="15613811" cy="8800520"/>
            <a:chOff x="0" y="0"/>
            <a:chExt cx="4112279" cy="2317832"/>
          </a:xfrm>
        </p:grpSpPr>
        <p:sp>
          <p:nvSpPr>
            <p:cNvPr name="Freeform 50" id="50"/>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51" id="51"/>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52" id="52"/>
          <p:cNvGrpSpPr/>
          <p:nvPr/>
        </p:nvGrpSpPr>
        <p:grpSpPr>
          <a:xfrm rot="0">
            <a:off x="661541" y="1470992"/>
            <a:ext cx="1232729" cy="7134324"/>
            <a:chOff x="0" y="0"/>
            <a:chExt cx="1643639" cy="9512432"/>
          </a:xfrm>
        </p:grpSpPr>
        <p:sp>
          <p:nvSpPr>
            <p:cNvPr name="TextBox 53" id="53"/>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6" id="56"/>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7" id="57"/>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8" id="58"/>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9" id="59"/>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60" id="60"/>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61" id="61"/>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62" id="62"/>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63" id="63"/>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sp>
        <p:nvSpPr>
          <p:cNvPr name="Freeform 64" id="64"/>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grpSp>
        <p:nvGrpSpPr>
          <p:cNvPr name="Group 65" id="65"/>
          <p:cNvGrpSpPr/>
          <p:nvPr/>
        </p:nvGrpSpPr>
        <p:grpSpPr>
          <a:xfrm rot="0">
            <a:off x="1540290" y="1622751"/>
            <a:ext cx="263115" cy="263115"/>
            <a:chOff x="0" y="0"/>
            <a:chExt cx="812800" cy="812800"/>
          </a:xfrm>
        </p:grpSpPr>
        <p:sp>
          <p:nvSpPr>
            <p:cNvPr name="Freeform 66" id="6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7" id="6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8" id="68"/>
          <p:cNvGrpSpPr/>
          <p:nvPr/>
        </p:nvGrpSpPr>
        <p:grpSpPr>
          <a:xfrm rot="0">
            <a:off x="1540290" y="2470372"/>
            <a:ext cx="263115" cy="263115"/>
            <a:chOff x="0" y="0"/>
            <a:chExt cx="812800" cy="812800"/>
          </a:xfrm>
        </p:grpSpPr>
        <p:sp>
          <p:nvSpPr>
            <p:cNvPr name="Freeform 69" id="6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0" id="7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1" id="71"/>
          <p:cNvGrpSpPr/>
          <p:nvPr/>
        </p:nvGrpSpPr>
        <p:grpSpPr>
          <a:xfrm rot="0">
            <a:off x="1540290" y="3317993"/>
            <a:ext cx="263115" cy="263115"/>
            <a:chOff x="0" y="0"/>
            <a:chExt cx="812800" cy="812800"/>
          </a:xfrm>
        </p:grpSpPr>
        <p:sp>
          <p:nvSpPr>
            <p:cNvPr name="Freeform 72" id="7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3" id="7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4" id="74"/>
          <p:cNvGrpSpPr/>
          <p:nvPr/>
        </p:nvGrpSpPr>
        <p:grpSpPr>
          <a:xfrm rot="0">
            <a:off x="1540290" y="4165614"/>
            <a:ext cx="263115" cy="263115"/>
            <a:chOff x="0" y="0"/>
            <a:chExt cx="812800" cy="812800"/>
          </a:xfrm>
        </p:grpSpPr>
        <p:sp>
          <p:nvSpPr>
            <p:cNvPr name="Freeform 75" id="7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6" id="7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7" id="77"/>
          <p:cNvGrpSpPr/>
          <p:nvPr/>
        </p:nvGrpSpPr>
        <p:grpSpPr>
          <a:xfrm rot="0">
            <a:off x="1540290" y="5013235"/>
            <a:ext cx="263115" cy="263115"/>
            <a:chOff x="0" y="0"/>
            <a:chExt cx="812800" cy="812800"/>
          </a:xfrm>
        </p:grpSpPr>
        <p:sp>
          <p:nvSpPr>
            <p:cNvPr name="Freeform 78" id="7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9" id="7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0" id="80"/>
          <p:cNvGrpSpPr/>
          <p:nvPr/>
        </p:nvGrpSpPr>
        <p:grpSpPr>
          <a:xfrm rot="0">
            <a:off x="1540290" y="5860856"/>
            <a:ext cx="263115" cy="263115"/>
            <a:chOff x="0" y="0"/>
            <a:chExt cx="812800" cy="812800"/>
          </a:xfrm>
        </p:grpSpPr>
        <p:sp>
          <p:nvSpPr>
            <p:cNvPr name="Freeform 81" id="8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2" id="8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3" id="83"/>
          <p:cNvGrpSpPr/>
          <p:nvPr/>
        </p:nvGrpSpPr>
        <p:grpSpPr>
          <a:xfrm rot="0">
            <a:off x="1540290" y="6708477"/>
            <a:ext cx="263115" cy="263115"/>
            <a:chOff x="0" y="0"/>
            <a:chExt cx="812800" cy="812800"/>
          </a:xfrm>
        </p:grpSpPr>
        <p:sp>
          <p:nvSpPr>
            <p:cNvPr name="Freeform 84" id="8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5" id="8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6" id="86"/>
          <p:cNvGrpSpPr/>
          <p:nvPr/>
        </p:nvGrpSpPr>
        <p:grpSpPr>
          <a:xfrm rot="0">
            <a:off x="1540290" y="7556097"/>
            <a:ext cx="263115" cy="263115"/>
            <a:chOff x="0" y="0"/>
            <a:chExt cx="812800" cy="812800"/>
          </a:xfrm>
        </p:grpSpPr>
        <p:sp>
          <p:nvSpPr>
            <p:cNvPr name="Freeform 87" id="8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8" id="8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9" id="89"/>
          <p:cNvGrpSpPr/>
          <p:nvPr/>
        </p:nvGrpSpPr>
        <p:grpSpPr>
          <a:xfrm rot="0">
            <a:off x="1540290" y="8403718"/>
            <a:ext cx="263115" cy="263115"/>
            <a:chOff x="0" y="0"/>
            <a:chExt cx="812800" cy="812800"/>
          </a:xfrm>
        </p:grpSpPr>
        <p:sp>
          <p:nvSpPr>
            <p:cNvPr name="Freeform 90" id="9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1" id="9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2" id="92"/>
          <p:cNvSpPr/>
          <p:nvPr/>
        </p:nvSpPr>
        <p:spPr>
          <a:xfrm flipH="false" flipV="false" rot="0">
            <a:off x="2015668" y="5190915"/>
            <a:ext cx="6622244" cy="3875400"/>
          </a:xfrm>
          <a:custGeom>
            <a:avLst/>
            <a:gdLst/>
            <a:ahLst/>
            <a:cxnLst/>
            <a:rect r="r" b="b" t="t" l="l"/>
            <a:pathLst>
              <a:path h="3875400" w="6622244">
                <a:moveTo>
                  <a:pt x="0" y="0"/>
                </a:moveTo>
                <a:lnTo>
                  <a:pt x="6622243" y="0"/>
                </a:lnTo>
                <a:lnTo>
                  <a:pt x="6622243" y="3875399"/>
                </a:lnTo>
                <a:lnTo>
                  <a:pt x="0" y="3875399"/>
                </a:lnTo>
                <a:lnTo>
                  <a:pt x="0" y="0"/>
                </a:lnTo>
                <a:close/>
              </a:path>
            </a:pathLst>
          </a:custGeom>
          <a:blipFill>
            <a:blip r:embed="rId6"/>
            <a:stretch>
              <a:fillRect l="0" t="0" r="-1573" b="0"/>
            </a:stretch>
          </a:blipFill>
        </p:spPr>
      </p:sp>
      <p:grpSp>
        <p:nvGrpSpPr>
          <p:cNvPr name="Group 93" id="93"/>
          <p:cNvGrpSpPr/>
          <p:nvPr/>
        </p:nvGrpSpPr>
        <p:grpSpPr>
          <a:xfrm rot="0">
            <a:off x="594866" y="1690137"/>
            <a:ext cx="1232729" cy="7134324"/>
            <a:chOff x="0" y="0"/>
            <a:chExt cx="1643639" cy="9512432"/>
          </a:xfrm>
        </p:grpSpPr>
        <p:sp>
          <p:nvSpPr>
            <p:cNvPr name="TextBox 94" id="94"/>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5" id="95"/>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6" id="96"/>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7" id="97"/>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0" id="100"/>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1" id="101"/>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03" id="103"/>
          <p:cNvSpPr txBox="true"/>
          <p:nvPr/>
        </p:nvSpPr>
        <p:spPr>
          <a:xfrm rot="0">
            <a:off x="1894270" y="1032300"/>
            <a:ext cx="13934282" cy="3768090"/>
          </a:xfrm>
          <a:prstGeom prst="rect">
            <a:avLst/>
          </a:prstGeom>
        </p:spPr>
        <p:txBody>
          <a:bodyPr anchor="t" rtlCol="false" tIns="0" lIns="0" bIns="0" rIns="0">
            <a:spAutoFit/>
          </a:bodyPr>
          <a:lstStyle/>
          <a:p>
            <a:pPr algn="l">
              <a:lnSpc>
                <a:spcPts val="3359"/>
              </a:lnSpc>
            </a:pPr>
            <a:r>
              <a:rPr lang="en-US" sz="2400" b="true">
                <a:solidFill>
                  <a:srgbClr val="503D36"/>
                </a:solidFill>
                <a:latin typeface="Quicksand 1 Bold"/>
                <a:ea typeface="Quicksand 1 Bold"/>
                <a:cs typeface="Quicksand 1 Bold"/>
                <a:sym typeface="Quicksand 1 Bold"/>
              </a:rPr>
              <a:t>Teachers assess what each child knows and can do to decide their progress. At the end of Reception, children are given an outcome for each Early Learning Goal:</a:t>
            </a:r>
          </a:p>
          <a:p>
            <a:pPr algn="l" marL="518160" indent="-259080" lvl="1">
              <a:lnSpc>
                <a:spcPts val="3359"/>
              </a:lnSpc>
              <a:buFont typeface="Arial"/>
              <a:buChar char="•"/>
            </a:pPr>
            <a:r>
              <a:rPr lang="en-US" b="true" sz="2400">
                <a:solidFill>
                  <a:srgbClr val="503D36"/>
                </a:solidFill>
                <a:latin typeface="Quicksand 1 Bold"/>
                <a:ea typeface="Quicksand 1 Bold"/>
                <a:cs typeface="Quicksand 1 Bold"/>
                <a:sym typeface="Quicksand 1 Bold"/>
              </a:rPr>
              <a:t>Emerging – not yet at the expected level</a:t>
            </a:r>
          </a:p>
          <a:p>
            <a:pPr algn="l" marL="518160" indent="-259080" lvl="1">
              <a:lnSpc>
                <a:spcPts val="3359"/>
              </a:lnSpc>
              <a:buFont typeface="Arial"/>
              <a:buChar char="•"/>
            </a:pPr>
            <a:r>
              <a:rPr lang="en-US" b="true" sz="2400">
                <a:solidFill>
                  <a:srgbClr val="503D36"/>
                </a:solidFill>
                <a:latin typeface="Quicksand 1 Bold"/>
                <a:ea typeface="Quicksand 1 Bold"/>
                <a:cs typeface="Quicksand 1 Bold"/>
                <a:sym typeface="Quicksand 1 Bold"/>
              </a:rPr>
              <a:t>Expected – working at the expected level</a:t>
            </a:r>
          </a:p>
          <a:p>
            <a:pPr algn="l">
              <a:lnSpc>
                <a:spcPts val="3359"/>
              </a:lnSpc>
            </a:pPr>
            <a:r>
              <a:rPr lang="en-US" sz="2400" b="true">
                <a:solidFill>
                  <a:srgbClr val="503D36"/>
                </a:solidFill>
                <a:latin typeface="Quicksand 1 Bold"/>
                <a:ea typeface="Quicksand 1 Bold"/>
                <a:cs typeface="Quicksand 1 Bold"/>
                <a:sym typeface="Quicksand 1 Bold"/>
              </a:rPr>
              <a:t>These outcomes are shared with you in their end of year reports.</a:t>
            </a:r>
          </a:p>
          <a:p>
            <a:pPr algn="ctr">
              <a:lnSpc>
                <a:spcPts val="3359"/>
              </a:lnSpc>
            </a:pPr>
          </a:p>
          <a:p>
            <a:pPr algn="ctr">
              <a:lnSpc>
                <a:spcPts val="3359"/>
              </a:lnSpc>
              <a:spcBef>
                <a:spcPct val="0"/>
              </a:spcBef>
            </a:pPr>
            <a:r>
              <a:rPr lang="en-US" b="true" sz="2400">
                <a:solidFill>
                  <a:srgbClr val="503D36"/>
                </a:solidFill>
                <a:latin typeface="Quicksand 1 Bold"/>
                <a:ea typeface="Quicksand 1 Bold"/>
                <a:cs typeface="Quicksand 1 Bold"/>
                <a:sym typeface="Quicksand 1 Bold"/>
              </a:rPr>
              <a:t>Please remember, there is no need to worry if your child is given an emerging level for one or more of the goals. Children develop at different rates and the main purpose of the profile is to provide support for each child at the correct level as they continue through the school. </a:t>
            </a:r>
          </a:p>
        </p:txBody>
      </p:sp>
      <p:sp>
        <p:nvSpPr>
          <p:cNvPr name="TextBox 104" id="104"/>
          <p:cNvSpPr txBox="true"/>
          <p:nvPr/>
        </p:nvSpPr>
        <p:spPr>
          <a:xfrm rot="0">
            <a:off x="9259252" y="5687621"/>
            <a:ext cx="5904949" cy="2510790"/>
          </a:xfrm>
          <a:prstGeom prst="rect">
            <a:avLst/>
          </a:prstGeom>
        </p:spPr>
        <p:txBody>
          <a:bodyPr anchor="t" rtlCol="false" tIns="0" lIns="0" bIns="0" rIns="0">
            <a:spAutoFit/>
          </a:bodyPr>
          <a:lstStyle/>
          <a:p>
            <a:pPr algn="ctr">
              <a:lnSpc>
                <a:spcPts val="3359"/>
              </a:lnSpc>
              <a:spcBef>
                <a:spcPct val="0"/>
              </a:spcBef>
            </a:pPr>
            <a:r>
              <a:rPr lang="en-US" sz="2400">
                <a:solidFill>
                  <a:srgbClr val="503D36"/>
                </a:solidFill>
                <a:latin typeface="Quicksand 1"/>
                <a:ea typeface="Quicksand 1"/>
                <a:cs typeface="Quicksand 1"/>
                <a:sym typeface="Quicksand 1"/>
              </a:rPr>
              <a:t>T</a:t>
            </a:r>
            <a:r>
              <a:rPr lang="en-US" b="true" sz="2400">
                <a:solidFill>
                  <a:srgbClr val="503D36"/>
                </a:solidFill>
                <a:latin typeface="Quicksand 1 Bold"/>
                <a:ea typeface="Quicksand 1 Bold"/>
                <a:cs typeface="Quicksand 1 Bold"/>
                <a:sym typeface="Quicksand 1 Bold"/>
              </a:rPr>
              <a:t>his document is great at breaking down children’s milestones and also giving activities for parents to follow at home. You can find this and the Early Learning goals on our website under the EYFS page.</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1667188" y="2044839"/>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0" t="-6188" r="0" b="-6188"/>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9495428" y="4318579"/>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0473" t="0" r="-50473"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3954237" y="1180142"/>
            <a:ext cx="2134881" cy="2033736"/>
          </a:xfrm>
          <a:custGeom>
            <a:avLst/>
            <a:gdLst/>
            <a:ahLst/>
            <a:cxnLst/>
            <a:rect r="r" b="b" t="t" l="l"/>
            <a:pathLst>
              <a:path h="2033736" w="2134881">
                <a:moveTo>
                  <a:pt x="0" y="0"/>
                </a:moveTo>
                <a:lnTo>
                  <a:pt x="2134881" y="0"/>
                </a:lnTo>
                <a:lnTo>
                  <a:pt x="2134881" y="2033736"/>
                </a:lnTo>
                <a:lnTo>
                  <a:pt x="0" y="2033736"/>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803404" y="3449550"/>
            <a:ext cx="7340596" cy="3616059"/>
          </a:xfrm>
          <a:prstGeom prst="rect">
            <a:avLst/>
          </a:prstGeom>
        </p:spPr>
        <p:txBody>
          <a:bodyPr anchor="t" rtlCol="false" tIns="0" lIns="0" bIns="0" rIns="0">
            <a:spAutoFit/>
          </a:bodyPr>
          <a:lstStyle/>
          <a:p>
            <a:pPr algn="ctr">
              <a:lnSpc>
                <a:spcPts val="5104"/>
              </a:lnSpc>
            </a:pPr>
            <a:r>
              <a:rPr lang="en-US" sz="4253">
                <a:solidFill>
                  <a:srgbClr val="503D36"/>
                </a:solidFill>
                <a:latin typeface="Sniglet"/>
                <a:ea typeface="Sniglet"/>
                <a:cs typeface="Sniglet"/>
                <a:sym typeface="Sniglet"/>
              </a:rPr>
              <a:t>PHONICS AND READING</a:t>
            </a:r>
          </a:p>
          <a:p>
            <a:pPr algn="just">
              <a:lnSpc>
                <a:spcPts val="2663"/>
              </a:lnSpc>
            </a:pPr>
          </a:p>
          <a:p>
            <a:pPr algn="just">
              <a:lnSpc>
                <a:spcPts val="1043"/>
              </a:lnSpc>
            </a:pPr>
          </a:p>
          <a:p>
            <a:pPr algn="l">
              <a:lnSpc>
                <a:spcPts val="3484"/>
              </a:lnSpc>
            </a:pPr>
          </a:p>
          <a:p>
            <a:pPr algn="l">
              <a:lnSpc>
                <a:spcPts val="3484"/>
              </a:lnSpc>
            </a:pPr>
          </a:p>
          <a:p>
            <a:pPr algn="ctr">
              <a:lnSpc>
                <a:spcPts val="5104"/>
              </a:lnSpc>
            </a:pPr>
          </a:p>
          <a:p>
            <a:pPr algn="ctr">
              <a:lnSpc>
                <a:spcPts val="5104"/>
              </a:lnSpc>
            </a:pPr>
          </a:p>
          <a:p>
            <a:pPr algn="ctr" marL="0" indent="0" lvl="0">
              <a:lnSpc>
                <a:spcPts val="2736"/>
              </a:lnSpc>
              <a:spcBef>
                <a:spcPct val="0"/>
              </a:spcBef>
            </a:pPr>
          </a:p>
        </p:txBody>
      </p:sp>
      <p:sp>
        <p:nvSpPr>
          <p:cNvPr name="TextBox 117" id="117"/>
          <p:cNvSpPr txBox="true"/>
          <p:nvPr/>
        </p:nvSpPr>
        <p:spPr>
          <a:xfrm rot="0">
            <a:off x="1915085" y="4131868"/>
            <a:ext cx="7117235" cy="4823460"/>
          </a:xfrm>
          <a:prstGeom prst="rect">
            <a:avLst/>
          </a:prstGeom>
        </p:spPr>
        <p:txBody>
          <a:bodyPr anchor="t" rtlCol="false" tIns="0" lIns="0" bIns="0" rIns="0">
            <a:spAutoFit/>
          </a:bodyPr>
          <a:lstStyle/>
          <a:p>
            <a:pPr algn="l" marL="453387" indent="-226693" lvl="1">
              <a:lnSpc>
                <a:spcPts val="2939"/>
              </a:lnSpc>
              <a:spcBef>
                <a:spcPct val="0"/>
              </a:spcBef>
              <a:buFont typeface="Arial"/>
              <a:buChar char="•"/>
            </a:pPr>
            <a:r>
              <a:rPr lang="en-US" b="true" sz="2099">
                <a:solidFill>
                  <a:srgbClr val="503D36"/>
                </a:solidFill>
                <a:latin typeface="Quicksand 1 Bold"/>
                <a:ea typeface="Quicksand 1 Bold"/>
                <a:cs typeface="Quicksand 1 Bold"/>
                <a:sym typeface="Quicksand 1 Bold"/>
              </a:rPr>
              <a:t>We are a reading-focused school and encourage daily reading at home.</a:t>
            </a:r>
          </a:p>
          <a:p>
            <a:pPr algn="l" marL="453387" indent="-226693" lvl="1">
              <a:lnSpc>
                <a:spcPts val="2939"/>
              </a:lnSpc>
              <a:spcBef>
                <a:spcPct val="0"/>
              </a:spcBef>
              <a:buFont typeface="Arial"/>
              <a:buChar char="•"/>
            </a:pPr>
            <a:r>
              <a:rPr lang="en-US" b="true" sz="2099">
                <a:solidFill>
                  <a:srgbClr val="503D36"/>
                </a:solidFill>
                <a:latin typeface="Quicksand 1 Bold"/>
                <a:ea typeface="Quicksand 1 Bold"/>
                <a:cs typeface="Quicksand 1 Bold"/>
                <a:sym typeface="Quicksand 1 Bold"/>
              </a:rPr>
              <a:t>Children receive a home reading book soon after starting.</a:t>
            </a:r>
          </a:p>
          <a:p>
            <a:pPr algn="l" marL="453387" indent="-226693" lvl="1">
              <a:lnSpc>
                <a:spcPts val="2939"/>
              </a:lnSpc>
              <a:spcBef>
                <a:spcPct val="0"/>
              </a:spcBef>
              <a:buFont typeface="Arial"/>
              <a:buChar char="•"/>
            </a:pPr>
            <a:r>
              <a:rPr lang="en-US" b="true" sz="2099">
                <a:solidFill>
                  <a:srgbClr val="503D36"/>
                </a:solidFill>
                <a:latin typeface="Quicksand 1 Bold"/>
                <a:ea typeface="Quicksand 1 Bold"/>
                <a:cs typeface="Quicksand 1 Bold"/>
                <a:sym typeface="Quicksand 1 Bold"/>
              </a:rPr>
              <a:t>Early books may be picture-based to build confidence and discussion skills.</a:t>
            </a:r>
          </a:p>
          <a:p>
            <a:pPr algn="l" marL="453387" indent="-226693" lvl="1">
              <a:lnSpc>
                <a:spcPts val="2939"/>
              </a:lnSpc>
              <a:spcBef>
                <a:spcPct val="0"/>
              </a:spcBef>
              <a:buFont typeface="Arial"/>
              <a:buChar char="•"/>
            </a:pPr>
            <a:r>
              <a:rPr lang="en-US" b="true" sz="2099">
                <a:solidFill>
                  <a:srgbClr val="503D36"/>
                </a:solidFill>
                <a:latin typeface="Quicksand 1 Bold"/>
                <a:ea typeface="Quicksand 1 Bold"/>
                <a:cs typeface="Quicksand 1 Bold"/>
                <a:sym typeface="Quicksand 1 Bold"/>
              </a:rPr>
              <a:t>Teachers check regularly that books match your child’s level.</a:t>
            </a:r>
          </a:p>
          <a:p>
            <a:pPr algn="l" marL="453387" indent="-226693" lvl="1">
              <a:lnSpc>
                <a:spcPts val="2939"/>
              </a:lnSpc>
              <a:spcBef>
                <a:spcPct val="0"/>
              </a:spcBef>
              <a:buFont typeface="Arial"/>
              <a:buChar char="•"/>
            </a:pPr>
            <a:r>
              <a:rPr lang="en-US" b="true" sz="2099">
                <a:solidFill>
                  <a:srgbClr val="503D36"/>
                </a:solidFill>
                <a:latin typeface="Quicksand 1 Bold"/>
                <a:ea typeface="Quicksand 1 Bold"/>
                <a:cs typeface="Quicksand 1 Bold"/>
                <a:sym typeface="Quicksand 1 Bold"/>
              </a:rPr>
              <a:t>Please read together often and sign the reading record.</a:t>
            </a:r>
          </a:p>
          <a:p>
            <a:pPr algn="l" marL="453387" indent="-226693" lvl="1">
              <a:lnSpc>
                <a:spcPts val="2939"/>
              </a:lnSpc>
              <a:spcBef>
                <a:spcPct val="0"/>
              </a:spcBef>
              <a:buFont typeface="Arial"/>
              <a:buChar char="•"/>
            </a:pPr>
            <a:r>
              <a:rPr lang="en-US" b="true" sz="2099">
                <a:solidFill>
                  <a:srgbClr val="503D36"/>
                </a:solidFill>
                <a:latin typeface="Quicksand 1 Bold"/>
                <a:ea typeface="Quicksand 1 Bold"/>
                <a:cs typeface="Quicksand 1 Bold"/>
                <a:sym typeface="Quicksand 1 Bold"/>
              </a:rPr>
              <a:t>Children also do guided reading in small groups to develop phonics and understanding.</a:t>
            </a:r>
          </a:p>
          <a:p>
            <a:pPr algn="l">
              <a:lnSpc>
                <a:spcPts val="2939"/>
              </a:lnSpc>
              <a:spcBef>
                <a:spcPct val="0"/>
              </a:spcBef>
            </a:pP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1667188" y="2044839"/>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9495428" y="4318579"/>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0473" t="0" r="-50473"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4192988" y="1231372"/>
            <a:ext cx="2601240" cy="2478000"/>
          </a:xfrm>
          <a:custGeom>
            <a:avLst/>
            <a:gdLst/>
            <a:ahLst/>
            <a:cxnLst/>
            <a:rect r="r" b="b" t="t" l="l"/>
            <a:pathLst>
              <a:path h="2478000" w="2601240">
                <a:moveTo>
                  <a:pt x="0" y="0"/>
                </a:moveTo>
                <a:lnTo>
                  <a:pt x="2601239" y="0"/>
                </a:lnTo>
                <a:lnTo>
                  <a:pt x="2601239" y="2478000"/>
                </a:lnTo>
                <a:lnTo>
                  <a:pt x="0" y="2478000"/>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803404" y="3918299"/>
            <a:ext cx="7340596" cy="4295775"/>
          </a:xfrm>
          <a:prstGeom prst="rect">
            <a:avLst/>
          </a:prstGeom>
        </p:spPr>
        <p:txBody>
          <a:bodyPr anchor="t" rtlCol="false" tIns="0" lIns="0" bIns="0" rIns="0">
            <a:spAutoFit/>
          </a:bodyPr>
          <a:lstStyle/>
          <a:p>
            <a:pPr algn="ctr">
              <a:lnSpc>
                <a:spcPts val="5639"/>
              </a:lnSpc>
            </a:pPr>
            <a:r>
              <a:rPr lang="en-US" sz="4699">
                <a:solidFill>
                  <a:srgbClr val="503D36"/>
                </a:solidFill>
                <a:latin typeface="Sniglet"/>
                <a:ea typeface="Sniglet"/>
                <a:cs typeface="Sniglet"/>
                <a:sym typeface="Sniglet"/>
              </a:rPr>
              <a:t>MATHS</a:t>
            </a:r>
          </a:p>
          <a:p>
            <a:pPr algn="l">
              <a:lnSpc>
                <a:spcPts val="3119"/>
              </a:lnSpc>
            </a:pPr>
          </a:p>
          <a:p>
            <a:pPr algn="just">
              <a:lnSpc>
                <a:spcPts val="2903"/>
              </a:lnSpc>
            </a:pPr>
          </a:p>
          <a:p>
            <a:pPr algn="just">
              <a:lnSpc>
                <a:spcPts val="1283"/>
              </a:lnSpc>
            </a:pPr>
          </a:p>
          <a:p>
            <a:pPr algn="l">
              <a:lnSpc>
                <a:spcPts val="3724"/>
              </a:lnSpc>
            </a:pPr>
          </a:p>
          <a:p>
            <a:pPr algn="l">
              <a:lnSpc>
                <a:spcPts val="3724"/>
              </a:lnSpc>
            </a:pPr>
          </a:p>
          <a:p>
            <a:pPr algn="ctr">
              <a:lnSpc>
                <a:spcPts val="5344"/>
              </a:lnSpc>
            </a:pPr>
          </a:p>
          <a:p>
            <a:pPr algn="ctr">
              <a:lnSpc>
                <a:spcPts val="5344"/>
              </a:lnSpc>
            </a:pPr>
          </a:p>
          <a:p>
            <a:pPr algn="ctr" marL="0" indent="0" lvl="0">
              <a:lnSpc>
                <a:spcPts val="2976"/>
              </a:lnSpc>
              <a:spcBef>
                <a:spcPct val="0"/>
              </a:spcBef>
            </a:pPr>
          </a:p>
        </p:txBody>
      </p:sp>
      <p:sp>
        <p:nvSpPr>
          <p:cNvPr name="TextBox 117" id="117"/>
          <p:cNvSpPr txBox="true"/>
          <p:nvPr/>
        </p:nvSpPr>
        <p:spPr>
          <a:xfrm rot="0">
            <a:off x="1976625" y="4614957"/>
            <a:ext cx="7034880" cy="4365626"/>
          </a:xfrm>
          <a:prstGeom prst="rect">
            <a:avLst/>
          </a:prstGeom>
        </p:spPr>
        <p:txBody>
          <a:bodyPr anchor="t" rtlCol="false" tIns="0" lIns="0" bIns="0" rIns="0">
            <a:spAutoFit/>
          </a:bodyPr>
          <a:lstStyle/>
          <a:p>
            <a:pPr algn="l">
              <a:lnSpc>
                <a:spcPts val="3499"/>
              </a:lnSpc>
              <a:spcBef>
                <a:spcPct val="0"/>
              </a:spcBef>
            </a:pPr>
            <a:r>
              <a:rPr lang="en-US" b="true" sz="2499">
                <a:solidFill>
                  <a:srgbClr val="503D36"/>
                </a:solidFill>
                <a:latin typeface="Quicksand 1 Bold"/>
                <a:ea typeface="Quicksand 1 Bold"/>
                <a:cs typeface="Quicksand 1 Bold"/>
                <a:sym typeface="Quicksand 1 Bold"/>
              </a:rPr>
              <a:t>We use the Power Maths scheme, which helps children develop a strong understanding of number through a mastery approach.</a:t>
            </a:r>
          </a:p>
          <a:p>
            <a:pPr algn="l">
              <a:lnSpc>
                <a:spcPts val="3499"/>
              </a:lnSpc>
              <a:spcBef>
                <a:spcPct val="0"/>
              </a:spcBef>
            </a:pPr>
            <a:r>
              <a:rPr lang="en-US" b="true" sz="2499">
                <a:solidFill>
                  <a:srgbClr val="503D36"/>
                </a:solidFill>
                <a:latin typeface="Quicksand 1 Bold"/>
                <a:ea typeface="Quicksand 1 Bold"/>
                <a:cs typeface="Quicksand 1 Bold"/>
                <a:sym typeface="Quicksand 1 Bold"/>
              </a:rPr>
              <a:t>Learning is broken down into small, manageable steps to support all learners.</a:t>
            </a:r>
          </a:p>
          <a:p>
            <a:pPr algn="l">
              <a:lnSpc>
                <a:spcPts val="3499"/>
              </a:lnSpc>
              <a:spcBef>
                <a:spcPct val="0"/>
              </a:spcBef>
            </a:pPr>
            <a:r>
              <a:rPr lang="en-US" b="true" sz="2499">
                <a:solidFill>
                  <a:srgbClr val="503D36"/>
                </a:solidFill>
                <a:latin typeface="Quicksand 1 Bold"/>
                <a:ea typeface="Quicksand 1 Bold"/>
                <a:cs typeface="Quicksand 1 Bold"/>
                <a:sym typeface="Quicksand 1 Bold"/>
              </a:rPr>
              <a:t>You can support your child at home by:</a:t>
            </a:r>
          </a:p>
          <a:p>
            <a:pPr algn="l" marL="539745" indent="-269872" lvl="1">
              <a:lnSpc>
                <a:spcPts val="3499"/>
              </a:lnSpc>
              <a:buFont typeface="Arial"/>
              <a:buChar char="•"/>
            </a:pPr>
            <a:r>
              <a:rPr lang="en-US" b="true" sz="2499">
                <a:solidFill>
                  <a:srgbClr val="503D36"/>
                </a:solidFill>
                <a:latin typeface="Quicksand 1 Bold"/>
                <a:ea typeface="Quicksand 1 Bold"/>
                <a:cs typeface="Quicksand 1 Bold"/>
                <a:sym typeface="Quicksand 1 Bold"/>
              </a:rPr>
              <a:t>Counting everyday objects</a:t>
            </a:r>
          </a:p>
          <a:p>
            <a:pPr algn="l" marL="539745" indent="-269872" lvl="1">
              <a:lnSpc>
                <a:spcPts val="3499"/>
              </a:lnSpc>
              <a:buFont typeface="Arial"/>
              <a:buChar char="•"/>
            </a:pPr>
            <a:r>
              <a:rPr lang="en-US" b="true" sz="2499">
                <a:solidFill>
                  <a:srgbClr val="503D36"/>
                </a:solidFill>
                <a:latin typeface="Quicksand 1 Bold"/>
                <a:ea typeface="Quicksand 1 Bold"/>
                <a:cs typeface="Quicksand 1 Bold"/>
                <a:sym typeface="Quicksand 1 Bold"/>
              </a:rPr>
              <a:t>Spotting and naming shapes</a:t>
            </a:r>
          </a:p>
          <a:p>
            <a:pPr algn="l" marL="539745" indent="-269872" lvl="1">
              <a:lnSpc>
                <a:spcPts val="3499"/>
              </a:lnSpc>
              <a:buFont typeface="Arial"/>
              <a:buChar char="•"/>
            </a:pPr>
            <a:r>
              <a:rPr lang="en-US" b="true" sz="2499">
                <a:solidFill>
                  <a:srgbClr val="503D36"/>
                </a:solidFill>
                <a:latin typeface="Quicksand 1 Bold"/>
                <a:ea typeface="Quicksand 1 Bold"/>
                <a:cs typeface="Quicksand 1 Bold"/>
                <a:sym typeface="Quicksand 1 Bold"/>
              </a:rPr>
              <a:t>Talking about numbers in the world around them</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1667188" y="2044839"/>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9495428" y="4318579"/>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84" t="0" r="-84"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4565528" y="1212996"/>
            <a:ext cx="1907214" cy="1816855"/>
          </a:xfrm>
          <a:custGeom>
            <a:avLst/>
            <a:gdLst/>
            <a:ahLst/>
            <a:cxnLst/>
            <a:rect r="r" b="b" t="t" l="l"/>
            <a:pathLst>
              <a:path h="1816855" w="1907214">
                <a:moveTo>
                  <a:pt x="0" y="0"/>
                </a:moveTo>
                <a:lnTo>
                  <a:pt x="1907214" y="0"/>
                </a:lnTo>
                <a:lnTo>
                  <a:pt x="1907214" y="1816855"/>
                </a:lnTo>
                <a:lnTo>
                  <a:pt x="0" y="1816855"/>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894270" y="3234085"/>
            <a:ext cx="7383935" cy="5887721"/>
          </a:xfrm>
          <a:prstGeom prst="rect">
            <a:avLst/>
          </a:prstGeom>
        </p:spPr>
        <p:txBody>
          <a:bodyPr anchor="t" rtlCol="false" tIns="0" lIns="0" bIns="0" rIns="0">
            <a:spAutoFit/>
          </a:bodyPr>
          <a:lstStyle/>
          <a:p>
            <a:pPr algn="l">
              <a:lnSpc>
                <a:spcPts val="4409"/>
              </a:lnSpc>
            </a:pPr>
            <a:r>
              <a:rPr lang="en-US" b="true" sz="3149" u="sng">
                <a:solidFill>
                  <a:srgbClr val="503D36"/>
                </a:solidFill>
                <a:latin typeface="Quicksand 1 Bold"/>
                <a:ea typeface="Quicksand 1 Bold"/>
                <a:cs typeface="Quicksand 1 Bold"/>
                <a:sym typeface="Quicksand 1 Bold"/>
              </a:rPr>
              <a:t>Continuous Provision and Learning</a:t>
            </a:r>
          </a:p>
          <a:p>
            <a:pPr algn="l" marL="593716" indent="-296858" lvl="1">
              <a:lnSpc>
                <a:spcPts val="3849"/>
              </a:lnSpc>
              <a:buFont typeface="Arial"/>
              <a:buChar char="•"/>
            </a:pPr>
            <a:r>
              <a:rPr lang="en-US" b="true" sz="2749">
                <a:solidFill>
                  <a:srgbClr val="503D36"/>
                </a:solidFill>
                <a:latin typeface="Quicksand 1 Bold"/>
                <a:ea typeface="Quicksand 1 Bold"/>
                <a:cs typeface="Quicksand 1 Bold"/>
                <a:sym typeface="Quicksand 1 Bold"/>
              </a:rPr>
              <a:t>In Acorn Class, we use a range of themes that often link to our wider school curriculum, such as celebrations, festivals, and events from the past.</a:t>
            </a:r>
          </a:p>
          <a:p>
            <a:pPr algn="l" marL="593716" indent="-296858" lvl="1">
              <a:lnSpc>
                <a:spcPts val="3849"/>
              </a:lnSpc>
              <a:buFont typeface="Arial"/>
              <a:buChar char="•"/>
            </a:pPr>
            <a:r>
              <a:rPr lang="en-US" b="true" sz="2749">
                <a:solidFill>
                  <a:srgbClr val="503D36"/>
                </a:solidFill>
                <a:latin typeface="Quicksand 1 Bold"/>
                <a:ea typeface="Quicksand 1 Bold"/>
                <a:cs typeface="Quicksand 1 Bold"/>
                <a:sym typeface="Quicksand 1 Bold"/>
              </a:rPr>
              <a:t>Each area of the classroom supports a different area of your child’s development. While some activities are guided by the teacher, we also encourage children to explore, investigate, and lead their own learning.</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1805524" y="2183854"/>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84" t="0" r="-84"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9495428" y="4318579"/>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0473" t="0" r="-50473"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480932" y="3238679"/>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3790240" y="1284257"/>
            <a:ext cx="2601240" cy="2478000"/>
          </a:xfrm>
          <a:custGeom>
            <a:avLst/>
            <a:gdLst/>
            <a:ahLst/>
            <a:cxnLst/>
            <a:rect r="r" b="b" t="t" l="l"/>
            <a:pathLst>
              <a:path h="2478000" w="2601240">
                <a:moveTo>
                  <a:pt x="0" y="0"/>
                </a:moveTo>
                <a:lnTo>
                  <a:pt x="2601239" y="0"/>
                </a:lnTo>
                <a:lnTo>
                  <a:pt x="2601239" y="2478000"/>
                </a:lnTo>
                <a:lnTo>
                  <a:pt x="0" y="2478000"/>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351380" y="4079577"/>
            <a:ext cx="7340596" cy="2628900"/>
          </a:xfrm>
          <a:prstGeom prst="rect">
            <a:avLst/>
          </a:prstGeom>
        </p:spPr>
        <p:txBody>
          <a:bodyPr anchor="t" rtlCol="false" tIns="0" lIns="0" bIns="0" rIns="0">
            <a:spAutoFit/>
          </a:bodyPr>
          <a:lstStyle/>
          <a:p>
            <a:pPr algn="ctr">
              <a:lnSpc>
                <a:spcPts val="6119"/>
              </a:lnSpc>
            </a:pPr>
            <a:r>
              <a:rPr lang="en-US" b="true" sz="5099">
                <a:solidFill>
                  <a:srgbClr val="503D36"/>
                </a:solidFill>
                <a:latin typeface="Quicksand 1 Bold"/>
                <a:ea typeface="Quicksand 1 Bold"/>
                <a:cs typeface="Quicksand 1 Bold"/>
                <a:sym typeface="Quicksand 1 Bold"/>
              </a:rPr>
              <a:t>P.E. </a:t>
            </a:r>
          </a:p>
          <a:p>
            <a:pPr algn="l">
              <a:lnSpc>
                <a:spcPts val="5519"/>
              </a:lnSpc>
            </a:pPr>
          </a:p>
          <a:p>
            <a:pPr algn="l">
              <a:lnSpc>
                <a:spcPts val="3119"/>
              </a:lnSpc>
            </a:pPr>
          </a:p>
          <a:p>
            <a:pPr algn="l" marL="0" indent="0" lvl="0">
              <a:lnSpc>
                <a:spcPts val="3119"/>
              </a:lnSpc>
              <a:spcBef>
                <a:spcPct val="0"/>
              </a:spcBef>
            </a:pPr>
          </a:p>
          <a:p>
            <a:pPr algn="ctr" marL="0" indent="0" lvl="0">
              <a:lnSpc>
                <a:spcPts val="2976"/>
              </a:lnSpc>
              <a:spcBef>
                <a:spcPct val="0"/>
              </a:spcBef>
            </a:pPr>
          </a:p>
        </p:txBody>
      </p:sp>
      <p:sp>
        <p:nvSpPr>
          <p:cNvPr name="TextBox 117" id="117"/>
          <p:cNvSpPr txBox="true"/>
          <p:nvPr/>
        </p:nvSpPr>
        <p:spPr>
          <a:xfrm rot="0">
            <a:off x="1894270" y="4827719"/>
            <a:ext cx="7450019" cy="3957955"/>
          </a:xfrm>
          <a:prstGeom prst="rect">
            <a:avLst/>
          </a:prstGeom>
        </p:spPr>
        <p:txBody>
          <a:bodyPr anchor="t" rtlCol="false" tIns="0" lIns="0" bIns="0" rIns="0">
            <a:spAutoFit/>
          </a:bodyPr>
          <a:lstStyle/>
          <a:p>
            <a:pPr algn="l">
              <a:lnSpc>
                <a:spcPts val="3919"/>
              </a:lnSpc>
              <a:spcBef>
                <a:spcPct val="0"/>
              </a:spcBef>
            </a:pPr>
            <a:r>
              <a:rPr lang="en-US" b="true" sz="2799">
                <a:solidFill>
                  <a:srgbClr val="503D36"/>
                </a:solidFill>
                <a:latin typeface="Quicksand 1 Bold"/>
                <a:ea typeface="Quicksand 1 Bold"/>
                <a:cs typeface="Quicksand 1 Bold"/>
                <a:sym typeface="Quicksand 1 Bold"/>
              </a:rPr>
              <a:t>Children at Water have a 2 hours of P.E. each week. we are strong advocates of promoting physical activity in our children.</a:t>
            </a:r>
          </a:p>
          <a:p>
            <a:pPr algn="l">
              <a:lnSpc>
                <a:spcPts val="3919"/>
              </a:lnSpc>
              <a:spcBef>
                <a:spcPct val="0"/>
              </a:spcBef>
            </a:pPr>
            <a:r>
              <a:rPr lang="en-US" b="true" sz="2799">
                <a:solidFill>
                  <a:srgbClr val="503D36"/>
                </a:solidFill>
                <a:latin typeface="Quicksand 1 Bold"/>
                <a:ea typeface="Quicksand 1 Bold"/>
                <a:cs typeface="Quicksand 1 Bold"/>
                <a:sym typeface="Quicksand 1 Bold"/>
              </a:rPr>
              <a:t> </a:t>
            </a:r>
          </a:p>
          <a:p>
            <a:pPr algn="l">
              <a:lnSpc>
                <a:spcPts val="3919"/>
              </a:lnSpc>
              <a:spcBef>
                <a:spcPct val="0"/>
              </a:spcBef>
            </a:pPr>
            <a:r>
              <a:rPr lang="en-US" b="true" sz="2799">
                <a:solidFill>
                  <a:srgbClr val="503D36"/>
                </a:solidFill>
                <a:latin typeface="Quicksand 1 Bold"/>
                <a:ea typeface="Quicksand 1 Bold"/>
                <a:cs typeface="Quicksand 1 Bold"/>
                <a:sym typeface="Quicksand 1 Bold"/>
              </a:rPr>
              <a:t>P.E. days will be communicated to you before each half term. We ask that children come to school in their P.E. kits on the day of theri lesson.</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2477103" y="1501819"/>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10688505" y="4585635"/>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7567" t="0" r="-57567"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480932" y="3238679"/>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3790240" y="1284257"/>
            <a:ext cx="2601240" cy="2478000"/>
          </a:xfrm>
          <a:custGeom>
            <a:avLst/>
            <a:gdLst/>
            <a:ahLst/>
            <a:cxnLst/>
            <a:rect r="r" b="b" t="t" l="l"/>
            <a:pathLst>
              <a:path h="2478000" w="2601240">
                <a:moveTo>
                  <a:pt x="0" y="0"/>
                </a:moveTo>
                <a:lnTo>
                  <a:pt x="2601239" y="0"/>
                </a:lnTo>
                <a:lnTo>
                  <a:pt x="2601239" y="2478000"/>
                </a:lnTo>
                <a:lnTo>
                  <a:pt x="0" y="2478000"/>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937610" y="3895396"/>
            <a:ext cx="7340596" cy="2200275"/>
          </a:xfrm>
          <a:prstGeom prst="rect">
            <a:avLst/>
          </a:prstGeom>
        </p:spPr>
        <p:txBody>
          <a:bodyPr anchor="t" rtlCol="false" tIns="0" lIns="0" bIns="0" rIns="0">
            <a:spAutoFit/>
          </a:bodyPr>
          <a:lstStyle/>
          <a:p>
            <a:pPr algn="ctr">
              <a:lnSpc>
                <a:spcPts val="5279"/>
              </a:lnSpc>
            </a:pPr>
            <a:r>
              <a:rPr lang="en-US" sz="4399">
                <a:solidFill>
                  <a:srgbClr val="503D36"/>
                </a:solidFill>
                <a:latin typeface="Quicksand 1"/>
                <a:ea typeface="Quicksand 1"/>
                <a:cs typeface="Quicksand 1"/>
                <a:sym typeface="Quicksand 1"/>
              </a:rPr>
              <a:t>FOREST SCHOOL</a:t>
            </a:r>
          </a:p>
          <a:p>
            <a:pPr algn="l">
              <a:lnSpc>
                <a:spcPts val="2999"/>
              </a:lnSpc>
            </a:pPr>
          </a:p>
          <a:p>
            <a:pPr algn="l">
              <a:lnSpc>
                <a:spcPts val="3119"/>
              </a:lnSpc>
            </a:pPr>
          </a:p>
          <a:p>
            <a:pPr algn="l" marL="0" indent="0" lvl="0">
              <a:lnSpc>
                <a:spcPts val="3119"/>
              </a:lnSpc>
              <a:spcBef>
                <a:spcPct val="0"/>
              </a:spcBef>
            </a:pPr>
          </a:p>
          <a:p>
            <a:pPr algn="ctr" marL="0" indent="0" lvl="0">
              <a:lnSpc>
                <a:spcPts val="2976"/>
              </a:lnSpc>
              <a:spcBef>
                <a:spcPct val="0"/>
              </a:spcBef>
            </a:pPr>
          </a:p>
        </p:txBody>
      </p:sp>
      <p:sp>
        <p:nvSpPr>
          <p:cNvPr name="TextBox 117" id="117"/>
          <p:cNvSpPr txBox="true"/>
          <p:nvPr/>
        </p:nvSpPr>
        <p:spPr>
          <a:xfrm rot="0">
            <a:off x="2096467" y="4708640"/>
            <a:ext cx="7822625" cy="4098291"/>
          </a:xfrm>
          <a:prstGeom prst="rect">
            <a:avLst/>
          </a:prstGeom>
        </p:spPr>
        <p:txBody>
          <a:bodyPr anchor="t" rtlCol="false" tIns="0" lIns="0" bIns="0" rIns="0">
            <a:spAutoFit/>
          </a:bodyPr>
          <a:lstStyle/>
          <a:p>
            <a:pPr algn="l" marL="626102" indent="-313051" lvl="1">
              <a:lnSpc>
                <a:spcPts val="4059"/>
              </a:lnSpc>
              <a:buFont typeface="Arial"/>
              <a:buChar char="•"/>
            </a:pPr>
            <a:r>
              <a:rPr lang="en-US" b="true" sz="2899">
                <a:solidFill>
                  <a:srgbClr val="503D36"/>
                </a:solidFill>
                <a:latin typeface="Quicksand 1 Bold"/>
                <a:ea typeface="Quicksand 1 Bold"/>
                <a:cs typeface="Quicksand 1 Bold"/>
                <a:sym typeface="Quicksand 1 Bold"/>
              </a:rPr>
              <a:t>Our Reception children take part in Forest School for most of the year, usually beginning in Autumn Term 2.</a:t>
            </a:r>
          </a:p>
          <a:p>
            <a:pPr algn="l" marL="626102" indent="-313051" lvl="1">
              <a:lnSpc>
                <a:spcPts val="4059"/>
              </a:lnSpc>
              <a:buFont typeface="Arial"/>
              <a:buChar char="•"/>
            </a:pPr>
            <a:r>
              <a:rPr lang="en-US" b="true" sz="2899">
                <a:solidFill>
                  <a:srgbClr val="503D36"/>
                </a:solidFill>
                <a:latin typeface="Quicksand 1 Bold"/>
                <a:ea typeface="Quicksand 1 Bold"/>
                <a:cs typeface="Quicksand 1 Bold"/>
                <a:sym typeface="Quicksand 1 Bold"/>
              </a:rPr>
              <a:t>We ask that children come to school in their P.E. kits and bring suitable outdoor clothing for all weather conditions (and mud!).</a:t>
            </a:r>
          </a:p>
          <a:p>
            <a:pPr algn="l">
              <a:lnSpc>
                <a:spcPts val="4059"/>
              </a:lnSpc>
            </a:pP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1" id="61"/>
          <p:cNvGrpSpPr/>
          <p:nvPr/>
        </p:nvGrpSpPr>
        <p:grpSpPr>
          <a:xfrm rot="0">
            <a:off x="1414686" y="1117732"/>
            <a:ext cx="14956138" cy="8229600"/>
            <a:chOff x="0" y="0"/>
            <a:chExt cx="3939065" cy="2167467"/>
          </a:xfrm>
        </p:grpSpPr>
        <p:sp>
          <p:nvSpPr>
            <p:cNvPr name="Freeform 62" id="62"/>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3" id="63"/>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sp>
        <p:nvSpPr>
          <p:cNvPr name="Freeform 64" id="64"/>
          <p:cNvSpPr/>
          <p:nvPr/>
        </p:nvSpPr>
        <p:spPr>
          <a:xfrm flipH="false" flipV="false" rot="372915">
            <a:off x="11211783" y="8647162"/>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5" id="65"/>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2295470" y="1434400"/>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10642086" y="3738759"/>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0473" t="0" r="-50473"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5005963" y="869650"/>
            <a:ext cx="1857312" cy="1769317"/>
          </a:xfrm>
          <a:custGeom>
            <a:avLst/>
            <a:gdLst/>
            <a:ahLst/>
            <a:cxnLst/>
            <a:rect r="r" b="b" t="t" l="l"/>
            <a:pathLst>
              <a:path h="1769317" w="1857312">
                <a:moveTo>
                  <a:pt x="0" y="0"/>
                </a:moveTo>
                <a:lnTo>
                  <a:pt x="1857312" y="0"/>
                </a:lnTo>
                <a:lnTo>
                  <a:pt x="1857312" y="1769317"/>
                </a:lnTo>
                <a:lnTo>
                  <a:pt x="0" y="1769317"/>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815264" y="2687130"/>
            <a:ext cx="7340596" cy="1143000"/>
          </a:xfrm>
          <a:prstGeom prst="rect">
            <a:avLst/>
          </a:prstGeom>
        </p:spPr>
        <p:txBody>
          <a:bodyPr anchor="t" rtlCol="false" tIns="0" lIns="0" bIns="0" rIns="0">
            <a:spAutoFit/>
          </a:bodyPr>
          <a:lstStyle/>
          <a:p>
            <a:pPr algn="ctr" marL="0" indent="0" lvl="0">
              <a:lnSpc>
                <a:spcPts val="4504"/>
              </a:lnSpc>
              <a:spcBef>
                <a:spcPct val="0"/>
              </a:spcBef>
            </a:pPr>
            <a:r>
              <a:rPr lang="en-US" sz="3753">
                <a:solidFill>
                  <a:srgbClr val="503D36"/>
                </a:solidFill>
                <a:latin typeface="Quicksand 1"/>
                <a:ea typeface="Quicksand 1"/>
                <a:cs typeface="Quicksand 1"/>
                <a:sym typeface="Quicksand 1"/>
              </a:rPr>
              <a:t>SOCIAL AND EMOTIONAL WELLBEING</a:t>
            </a:r>
          </a:p>
        </p:txBody>
      </p:sp>
      <p:sp>
        <p:nvSpPr>
          <p:cNvPr name="TextBox 117" id="117"/>
          <p:cNvSpPr txBox="true"/>
          <p:nvPr/>
        </p:nvSpPr>
        <p:spPr>
          <a:xfrm rot="0">
            <a:off x="1894270" y="3915207"/>
            <a:ext cx="8249787" cy="5242721"/>
          </a:xfrm>
          <a:prstGeom prst="rect">
            <a:avLst/>
          </a:prstGeom>
        </p:spPr>
        <p:txBody>
          <a:bodyPr anchor="t" rtlCol="false" tIns="0" lIns="0" bIns="0" rIns="0">
            <a:spAutoFit/>
          </a:bodyPr>
          <a:lstStyle/>
          <a:p>
            <a:pPr algn="l">
              <a:lnSpc>
                <a:spcPts val="3456"/>
              </a:lnSpc>
              <a:spcBef>
                <a:spcPct val="0"/>
              </a:spcBef>
            </a:pPr>
            <a:r>
              <a:rPr lang="en-US" b="true" sz="2468">
                <a:solidFill>
                  <a:srgbClr val="503D36"/>
                </a:solidFill>
                <a:latin typeface="Quicksand 1 Bold"/>
                <a:ea typeface="Quicksand 1 Bold"/>
                <a:cs typeface="Quicksand 1 Bold"/>
                <a:sym typeface="Quicksand 1 Bold"/>
              </a:rPr>
              <a:t>We use a Mood Tracker app each morning and afternoon, where children can share how they are feeling.</a:t>
            </a:r>
          </a:p>
          <a:p>
            <a:pPr algn="l">
              <a:lnSpc>
                <a:spcPts val="3456"/>
              </a:lnSpc>
              <a:spcBef>
                <a:spcPct val="0"/>
              </a:spcBef>
            </a:pPr>
            <a:r>
              <a:rPr lang="en-US" b="true" sz="2468">
                <a:solidFill>
                  <a:srgbClr val="503D36"/>
                </a:solidFill>
                <a:latin typeface="Quicksand 1 Bold"/>
                <a:ea typeface="Quicksand 1 Bold"/>
                <a:cs typeface="Quicksand 1 Bold"/>
                <a:sym typeface="Quicksand 1 Bold"/>
              </a:rPr>
              <a:t>This helps us to:</a:t>
            </a:r>
          </a:p>
          <a:p>
            <a:pPr algn="l" marL="532987" indent="-266494" lvl="1">
              <a:lnSpc>
                <a:spcPts val="3456"/>
              </a:lnSpc>
              <a:buFont typeface="Arial"/>
              <a:buChar char="•"/>
            </a:pPr>
            <a:r>
              <a:rPr lang="en-US" b="true" sz="2468">
                <a:solidFill>
                  <a:srgbClr val="503D36"/>
                </a:solidFill>
                <a:latin typeface="Quicksand 1 Bold"/>
                <a:ea typeface="Quicksand 1 Bold"/>
                <a:cs typeface="Quicksand 1 Bold"/>
                <a:sym typeface="Quicksand 1 Bold"/>
              </a:rPr>
              <a:t>Support children with strategies if they are feeling sad or worried</a:t>
            </a:r>
          </a:p>
          <a:p>
            <a:pPr algn="l" marL="532987" indent="-266494" lvl="1">
              <a:lnSpc>
                <a:spcPts val="3456"/>
              </a:lnSpc>
              <a:buFont typeface="Arial"/>
              <a:buChar char="•"/>
            </a:pPr>
            <a:r>
              <a:rPr lang="en-US" b="true" sz="2468">
                <a:solidFill>
                  <a:srgbClr val="503D36"/>
                </a:solidFill>
                <a:latin typeface="Quicksand 1 Bold"/>
                <a:ea typeface="Quicksand 1 Bold"/>
                <a:cs typeface="Quicksand 1 Bold"/>
                <a:sym typeface="Quicksand 1 Bold"/>
              </a:rPr>
              <a:t>Help manage feelings like anger or frustration</a:t>
            </a:r>
          </a:p>
          <a:p>
            <a:pPr algn="l" marL="532987" indent="-266494" lvl="1">
              <a:lnSpc>
                <a:spcPts val="3456"/>
              </a:lnSpc>
              <a:buFont typeface="Arial"/>
              <a:buChar char="•"/>
            </a:pPr>
            <a:r>
              <a:rPr lang="en-US" b="true" sz="2468">
                <a:solidFill>
                  <a:srgbClr val="503D36"/>
                </a:solidFill>
                <a:latin typeface="Quicksand 1 Bold"/>
                <a:ea typeface="Quicksand 1 Bold"/>
                <a:cs typeface="Quicksand 1 Bold"/>
                <a:sym typeface="Quicksand 1 Bold"/>
              </a:rPr>
              <a:t>Encourage children to share and celebrate positive feelings</a:t>
            </a:r>
          </a:p>
          <a:p>
            <a:pPr algn="l" marL="532987" indent="-266494" lvl="1">
              <a:lnSpc>
                <a:spcPts val="3456"/>
              </a:lnSpc>
              <a:buFont typeface="Arial"/>
              <a:buChar char="•"/>
            </a:pPr>
            <a:r>
              <a:rPr lang="en-US" b="true" sz="2468">
                <a:solidFill>
                  <a:srgbClr val="503D36"/>
                </a:solidFill>
                <a:latin typeface="Quicksand 1 Bold"/>
                <a:ea typeface="Quicksand 1 Bold"/>
                <a:cs typeface="Quicksand 1 Bold"/>
                <a:sym typeface="Quicksand 1 Bold"/>
              </a:rPr>
              <a:t>We also support children’s wellbeing through assemblies and PSHE lessons, helping them understand and manage their emotions.</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1414686" y="1117732"/>
            <a:ext cx="14956138" cy="8229600"/>
            <a:chOff x="0" y="0"/>
            <a:chExt cx="3939065" cy="2167467"/>
          </a:xfrm>
        </p:grpSpPr>
        <p:sp>
          <p:nvSpPr>
            <p:cNvPr name="Freeform 47" id="47"/>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48" id="48"/>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49" id="49"/>
          <p:cNvGrpSpPr/>
          <p:nvPr/>
        </p:nvGrpSpPr>
        <p:grpSpPr>
          <a:xfrm rot="0">
            <a:off x="661541" y="1470992"/>
            <a:ext cx="1232729" cy="7134324"/>
            <a:chOff x="0" y="0"/>
            <a:chExt cx="1643639" cy="9512432"/>
          </a:xfrm>
        </p:grpSpPr>
        <p:sp>
          <p:nvSpPr>
            <p:cNvPr name="TextBox 50" id="50"/>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6" id="56"/>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7" id="57"/>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8" id="58"/>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9" id="59"/>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60" id="60"/>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61" id="61"/>
          <p:cNvGrpSpPr/>
          <p:nvPr/>
        </p:nvGrpSpPr>
        <p:grpSpPr>
          <a:xfrm rot="0">
            <a:off x="1028700" y="743240"/>
            <a:ext cx="15613811" cy="8800520"/>
            <a:chOff x="0" y="0"/>
            <a:chExt cx="4112279" cy="2317832"/>
          </a:xfrm>
        </p:grpSpPr>
        <p:sp>
          <p:nvSpPr>
            <p:cNvPr name="Freeform 62" id="62"/>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3" id="63"/>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4" id="64"/>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5" id="65"/>
          <p:cNvGrpSpPr/>
          <p:nvPr/>
        </p:nvGrpSpPr>
        <p:grpSpPr>
          <a:xfrm rot="0">
            <a:off x="1540290" y="1622751"/>
            <a:ext cx="263115" cy="263115"/>
            <a:chOff x="0" y="0"/>
            <a:chExt cx="812800" cy="812800"/>
          </a:xfrm>
        </p:grpSpPr>
        <p:sp>
          <p:nvSpPr>
            <p:cNvPr name="Freeform 66" id="6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7" id="6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8" id="68"/>
          <p:cNvGrpSpPr/>
          <p:nvPr/>
        </p:nvGrpSpPr>
        <p:grpSpPr>
          <a:xfrm rot="0">
            <a:off x="1540290" y="2470372"/>
            <a:ext cx="263115" cy="263115"/>
            <a:chOff x="0" y="0"/>
            <a:chExt cx="812800" cy="812800"/>
          </a:xfrm>
        </p:grpSpPr>
        <p:sp>
          <p:nvSpPr>
            <p:cNvPr name="Freeform 69" id="6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0" id="7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1" id="71"/>
          <p:cNvGrpSpPr/>
          <p:nvPr/>
        </p:nvGrpSpPr>
        <p:grpSpPr>
          <a:xfrm rot="0">
            <a:off x="1540290" y="3317993"/>
            <a:ext cx="263115" cy="263115"/>
            <a:chOff x="0" y="0"/>
            <a:chExt cx="812800" cy="812800"/>
          </a:xfrm>
        </p:grpSpPr>
        <p:sp>
          <p:nvSpPr>
            <p:cNvPr name="Freeform 72" id="7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3" id="7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4" id="74"/>
          <p:cNvGrpSpPr/>
          <p:nvPr/>
        </p:nvGrpSpPr>
        <p:grpSpPr>
          <a:xfrm rot="0">
            <a:off x="1540290" y="4165614"/>
            <a:ext cx="263115" cy="263115"/>
            <a:chOff x="0" y="0"/>
            <a:chExt cx="812800" cy="812800"/>
          </a:xfrm>
        </p:grpSpPr>
        <p:sp>
          <p:nvSpPr>
            <p:cNvPr name="Freeform 75" id="7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6" id="7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7" id="77"/>
          <p:cNvGrpSpPr/>
          <p:nvPr/>
        </p:nvGrpSpPr>
        <p:grpSpPr>
          <a:xfrm rot="0">
            <a:off x="1540290" y="5013235"/>
            <a:ext cx="263115" cy="263115"/>
            <a:chOff x="0" y="0"/>
            <a:chExt cx="812800" cy="812800"/>
          </a:xfrm>
        </p:grpSpPr>
        <p:sp>
          <p:nvSpPr>
            <p:cNvPr name="Freeform 78" id="7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9" id="7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0" id="80"/>
          <p:cNvGrpSpPr/>
          <p:nvPr/>
        </p:nvGrpSpPr>
        <p:grpSpPr>
          <a:xfrm rot="0">
            <a:off x="1540290" y="5860856"/>
            <a:ext cx="263115" cy="263115"/>
            <a:chOff x="0" y="0"/>
            <a:chExt cx="812800" cy="812800"/>
          </a:xfrm>
        </p:grpSpPr>
        <p:sp>
          <p:nvSpPr>
            <p:cNvPr name="Freeform 81" id="8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2" id="8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3" id="83"/>
          <p:cNvGrpSpPr/>
          <p:nvPr/>
        </p:nvGrpSpPr>
        <p:grpSpPr>
          <a:xfrm rot="0">
            <a:off x="1540290" y="6708477"/>
            <a:ext cx="263115" cy="263115"/>
            <a:chOff x="0" y="0"/>
            <a:chExt cx="812800" cy="812800"/>
          </a:xfrm>
        </p:grpSpPr>
        <p:sp>
          <p:nvSpPr>
            <p:cNvPr name="Freeform 84" id="8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5" id="8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6" id="86"/>
          <p:cNvGrpSpPr/>
          <p:nvPr/>
        </p:nvGrpSpPr>
        <p:grpSpPr>
          <a:xfrm rot="0">
            <a:off x="1540290" y="7556097"/>
            <a:ext cx="263115" cy="263115"/>
            <a:chOff x="0" y="0"/>
            <a:chExt cx="812800" cy="812800"/>
          </a:xfrm>
        </p:grpSpPr>
        <p:sp>
          <p:nvSpPr>
            <p:cNvPr name="Freeform 87" id="8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8" id="8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9" id="89"/>
          <p:cNvGrpSpPr/>
          <p:nvPr/>
        </p:nvGrpSpPr>
        <p:grpSpPr>
          <a:xfrm rot="0">
            <a:off x="1540290" y="8403718"/>
            <a:ext cx="263115" cy="263115"/>
            <a:chOff x="0" y="0"/>
            <a:chExt cx="812800" cy="812800"/>
          </a:xfrm>
        </p:grpSpPr>
        <p:sp>
          <p:nvSpPr>
            <p:cNvPr name="Freeform 90" id="9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1" id="9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2" id="92"/>
          <p:cNvGrpSpPr>
            <a:grpSpLocks noChangeAspect="true"/>
          </p:cNvGrpSpPr>
          <p:nvPr/>
        </p:nvGrpSpPr>
        <p:grpSpPr>
          <a:xfrm rot="-317438">
            <a:off x="11667188" y="2044839"/>
            <a:ext cx="3932408" cy="5235486"/>
            <a:chOff x="0" y="0"/>
            <a:chExt cx="3663950" cy="4878070"/>
          </a:xfrm>
        </p:grpSpPr>
        <p:sp>
          <p:nvSpPr>
            <p:cNvPr name="Freeform 93" id="93"/>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4" id="94"/>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5" id="95"/>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7">
              <a:extLst>
                <a:ext uri="{96DAC541-7B7A-43D3-8B79-37D633B846F1}">
                  <asvg:svgBlip xmlns:asvg="http://schemas.microsoft.com/office/drawing/2016/SVG/main" r:embed="rId8"/>
                </a:ext>
              </a:extLst>
            </a:blip>
            <a:stretch>
              <a:fillRect l="0" t="-112263" r="0" b="0"/>
            </a:stretch>
          </a:blipFill>
        </p:spPr>
      </p:sp>
      <p:sp>
        <p:nvSpPr>
          <p:cNvPr name="Freeform 96" id="96"/>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9">
              <a:extLst>
                <a:ext uri="{96DAC541-7B7A-43D3-8B79-37D633B846F1}">
                  <asvg:svgBlip xmlns:asvg="http://schemas.microsoft.com/office/drawing/2016/SVG/main" r:embed="rId10"/>
                </a:ext>
              </a:extLst>
            </a:blip>
            <a:stretch>
              <a:fillRect l="0" t="-112263" r="0" b="0"/>
            </a:stretch>
          </a:blipFill>
        </p:spPr>
      </p:sp>
      <p:sp>
        <p:nvSpPr>
          <p:cNvPr name="Freeform 97" id="97"/>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1">
              <a:extLst>
                <a:ext uri="{96DAC541-7B7A-43D3-8B79-37D633B846F1}">
                  <asvg:svgBlip xmlns:asvg="http://schemas.microsoft.com/office/drawing/2016/SVG/main" r:embed="rId12"/>
                </a:ext>
              </a:extLst>
            </a:blip>
            <a:stretch>
              <a:fillRect l="-33955" t="-48632" r="0" b="0"/>
            </a:stretch>
          </a:blipFill>
        </p:spPr>
      </p:sp>
      <p:sp>
        <p:nvSpPr>
          <p:cNvPr name="Freeform 98" id="98"/>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3"/>
            <a:stretch>
              <a:fillRect l="0" t="0" r="0" b="0"/>
            </a:stretch>
          </a:blipFill>
        </p:spPr>
      </p:sp>
      <p:sp>
        <p:nvSpPr>
          <p:cNvPr name="Freeform 99" id="99"/>
          <p:cNvSpPr/>
          <p:nvPr/>
        </p:nvSpPr>
        <p:spPr>
          <a:xfrm flipH="false" flipV="false" rot="196745">
            <a:off x="14526527" y="7011951"/>
            <a:ext cx="892263" cy="877044"/>
          </a:xfrm>
          <a:custGeom>
            <a:avLst/>
            <a:gdLst/>
            <a:ahLst/>
            <a:cxnLst/>
            <a:rect r="r" b="b" t="t" l="l"/>
            <a:pathLst>
              <a:path h="877044" w="892263">
                <a:moveTo>
                  <a:pt x="0" y="0"/>
                </a:moveTo>
                <a:lnTo>
                  <a:pt x="892263" y="0"/>
                </a:lnTo>
                <a:lnTo>
                  <a:pt x="892263" y="877044"/>
                </a:lnTo>
                <a:lnTo>
                  <a:pt x="0" y="877044"/>
                </a:lnTo>
                <a:lnTo>
                  <a:pt x="0" y="0"/>
                </a:lnTo>
                <a:close/>
              </a:path>
            </a:pathLst>
          </a:custGeom>
          <a:blipFill>
            <a:blip r:embed="rId13"/>
            <a:stretch>
              <a:fillRect l="0" t="0" r="0" b="0"/>
            </a:stretch>
          </a:blipFill>
        </p:spPr>
      </p:sp>
      <p:grpSp>
        <p:nvGrpSpPr>
          <p:cNvPr name="Group 100" id="100"/>
          <p:cNvGrpSpPr/>
          <p:nvPr/>
        </p:nvGrpSpPr>
        <p:grpSpPr>
          <a:xfrm rot="0">
            <a:off x="594866" y="1690137"/>
            <a:ext cx="1232729" cy="7134324"/>
            <a:chOff x="0" y="0"/>
            <a:chExt cx="1643639" cy="9512432"/>
          </a:xfrm>
        </p:grpSpPr>
        <p:sp>
          <p:nvSpPr>
            <p:cNvPr name="TextBox 101" id="101"/>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6" id="106"/>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7" id="107"/>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0" id="110"/>
          <p:cNvSpPr txBox="true"/>
          <p:nvPr/>
        </p:nvSpPr>
        <p:spPr>
          <a:xfrm rot="0">
            <a:off x="1414686" y="999575"/>
            <a:ext cx="9844355" cy="1381125"/>
          </a:xfrm>
          <a:prstGeom prst="rect">
            <a:avLst/>
          </a:prstGeom>
        </p:spPr>
        <p:txBody>
          <a:bodyPr anchor="t" rtlCol="false" tIns="0" lIns="0" bIns="0" rIns="0">
            <a:spAutoFit/>
          </a:bodyPr>
          <a:lstStyle/>
          <a:p>
            <a:pPr algn="ctr">
              <a:lnSpc>
                <a:spcPts val="6064"/>
              </a:lnSpc>
            </a:pPr>
            <a:r>
              <a:rPr lang="en-US" b="true" sz="5053">
                <a:solidFill>
                  <a:srgbClr val="503D36"/>
                </a:solidFill>
                <a:latin typeface="Quicksand 1 Bold"/>
                <a:ea typeface="Quicksand 1 Bold"/>
                <a:cs typeface="Quicksand 1 Bold"/>
                <a:sym typeface="Quicksand 1 Bold"/>
              </a:rPr>
              <a:t>COMMUNICATION</a:t>
            </a:r>
          </a:p>
          <a:p>
            <a:pPr algn="ctr">
              <a:lnSpc>
                <a:spcPts val="2584"/>
              </a:lnSpc>
            </a:pPr>
          </a:p>
          <a:p>
            <a:pPr algn="ctr" marL="0" indent="0" lvl="0">
              <a:lnSpc>
                <a:spcPts val="2376"/>
              </a:lnSpc>
              <a:spcBef>
                <a:spcPct val="0"/>
              </a:spcBef>
            </a:pPr>
          </a:p>
        </p:txBody>
      </p:sp>
      <p:sp>
        <p:nvSpPr>
          <p:cNvPr name="TextBox 111" id="111"/>
          <p:cNvSpPr txBox="true"/>
          <p:nvPr/>
        </p:nvSpPr>
        <p:spPr>
          <a:xfrm rot="0">
            <a:off x="1894270" y="2052188"/>
            <a:ext cx="9435919" cy="6839585"/>
          </a:xfrm>
          <a:prstGeom prst="rect">
            <a:avLst/>
          </a:prstGeom>
        </p:spPr>
        <p:txBody>
          <a:bodyPr anchor="t" rtlCol="false" tIns="0" lIns="0" bIns="0" rIns="0">
            <a:spAutoFit/>
          </a:bodyPr>
          <a:lstStyle/>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We aim to be as paperless as possible, so most information will be shared by text message and on our school website.</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Our weekly newsletter will keep you updated with important information, events, school meals, and highlights from each class.</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Class teachers update their class page each half term so you can see what your child is learning. You can also follow us on social media @waterprimary to see what’s happening in school.</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If you need to speak to a teacher, they are available at the start and end of the day for quick chats. For anything more, please contact the school office on 01706 216414 or email enquiries@water.lancs.sch.uk, and the right member of staff will get back to you.</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1414686" y="1117732"/>
            <a:ext cx="14956138" cy="8229600"/>
            <a:chOff x="0" y="0"/>
            <a:chExt cx="3939065" cy="2167467"/>
          </a:xfrm>
        </p:grpSpPr>
        <p:sp>
          <p:nvSpPr>
            <p:cNvPr name="Freeform 47" id="47"/>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48" id="48"/>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49" id="49"/>
          <p:cNvGrpSpPr/>
          <p:nvPr/>
        </p:nvGrpSpPr>
        <p:grpSpPr>
          <a:xfrm rot="0">
            <a:off x="661541" y="1470992"/>
            <a:ext cx="1232729" cy="7134324"/>
            <a:chOff x="0" y="0"/>
            <a:chExt cx="1643639" cy="9512432"/>
          </a:xfrm>
        </p:grpSpPr>
        <p:sp>
          <p:nvSpPr>
            <p:cNvPr name="TextBox 50" id="50"/>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6" id="56"/>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7" id="57"/>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8" id="58"/>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9" id="59"/>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60" id="60"/>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61" id="61"/>
          <p:cNvGrpSpPr/>
          <p:nvPr/>
        </p:nvGrpSpPr>
        <p:grpSpPr>
          <a:xfrm rot="0">
            <a:off x="1028700" y="743240"/>
            <a:ext cx="15613811" cy="8800520"/>
            <a:chOff x="0" y="0"/>
            <a:chExt cx="4112279" cy="2317832"/>
          </a:xfrm>
        </p:grpSpPr>
        <p:sp>
          <p:nvSpPr>
            <p:cNvPr name="Freeform 62" id="62"/>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3" id="63"/>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4" id="64"/>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5" id="65"/>
          <p:cNvGrpSpPr/>
          <p:nvPr/>
        </p:nvGrpSpPr>
        <p:grpSpPr>
          <a:xfrm rot="0">
            <a:off x="1540290" y="1622751"/>
            <a:ext cx="263115" cy="263115"/>
            <a:chOff x="0" y="0"/>
            <a:chExt cx="812800" cy="812800"/>
          </a:xfrm>
        </p:grpSpPr>
        <p:sp>
          <p:nvSpPr>
            <p:cNvPr name="Freeform 66" id="6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7" id="6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8" id="68"/>
          <p:cNvGrpSpPr/>
          <p:nvPr/>
        </p:nvGrpSpPr>
        <p:grpSpPr>
          <a:xfrm rot="0">
            <a:off x="1540290" y="2470372"/>
            <a:ext cx="263115" cy="263115"/>
            <a:chOff x="0" y="0"/>
            <a:chExt cx="812800" cy="812800"/>
          </a:xfrm>
        </p:grpSpPr>
        <p:sp>
          <p:nvSpPr>
            <p:cNvPr name="Freeform 69" id="6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0" id="7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1" id="71"/>
          <p:cNvGrpSpPr/>
          <p:nvPr/>
        </p:nvGrpSpPr>
        <p:grpSpPr>
          <a:xfrm rot="0">
            <a:off x="1540290" y="3317993"/>
            <a:ext cx="263115" cy="263115"/>
            <a:chOff x="0" y="0"/>
            <a:chExt cx="812800" cy="812800"/>
          </a:xfrm>
        </p:grpSpPr>
        <p:sp>
          <p:nvSpPr>
            <p:cNvPr name="Freeform 72" id="7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3" id="7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4" id="74"/>
          <p:cNvGrpSpPr/>
          <p:nvPr/>
        </p:nvGrpSpPr>
        <p:grpSpPr>
          <a:xfrm rot="0">
            <a:off x="1540290" y="4165614"/>
            <a:ext cx="263115" cy="263115"/>
            <a:chOff x="0" y="0"/>
            <a:chExt cx="812800" cy="812800"/>
          </a:xfrm>
        </p:grpSpPr>
        <p:sp>
          <p:nvSpPr>
            <p:cNvPr name="Freeform 75" id="7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6" id="7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7" id="77"/>
          <p:cNvGrpSpPr/>
          <p:nvPr/>
        </p:nvGrpSpPr>
        <p:grpSpPr>
          <a:xfrm rot="0">
            <a:off x="1540290" y="5013235"/>
            <a:ext cx="263115" cy="263115"/>
            <a:chOff x="0" y="0"/>
            <a:chExt cx="812800" cy="812800"/>
          </a:xfrm>
        </p:grpSpPr>
        <p:sp>
          <p:nvSpPr>
            <p:cNvPr name="Freeform 78" id="7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9" id="7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0" id="80"/>
          <p:cNvGrpSpPr/>
          <p:nvPr/>
        </p:nvGrpSpPr>
        <p:grpSpPr>
          <a:xfrm rot="0">
            <a:off x="1540290" y="5860856"/>
            <a:ext cx="263115" cy="263115"/>
            <a:chOff x="0" y="0"/>
            <a:chExt cx="812800" cy="812800"/>
          </a:xfrm>
        </p:grpSpPr>
        <p:sp>
          <p:nvSpPr>
            <p:cNvPr name="Freeform 81" id="8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2" id="8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3" id="83"/>
          <p:cNvGrpSpPr/>
          <p:nvPr/>
        </p:nvGrpSpPr>
        <p:grpSpPr>
          <a:xfrm rot="0">
            <a:off x="1540290" y="6708477"/>
            <a:ext cx="263115" cy="263115"/>
            <a:chOff x="0" y="0"/>
            <a:chExt cx="812800" cy="812800"/>
          </a:xfrm>
        </p:grpSpPr>
        <p:sp>
          <p:nvSpPr>
            <p:cNvPr name="Freeform 84" id="8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5" id="8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6" id="86"/>
          <p:cNvGrpSpPr/>
          <p:nvPr/>
        </p:nvGrpSpPr>
        <p:grpSpPr>
          <a:xfrm rot="0">
            <a:off x="1540290" y="7556097"/>
            <a:ext cx="263115" cy="263115"/>
            <a:chOff x="0" y="0"/>
            <a:chExt cx="812800" cy="812800"/>
          </a:xfrm>
        </p:grpSpPr>
        <p:sp>
          <p:nvSpPr>
            <p:cNvPr name="Freeform 87" id="8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8" id="8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9" id="89"/>
          <p:cNvGrpSpPr/>
          <p:nvPr/>
        </p:nvGrpSpPr>
        <p:grpSpPr>
          <a:xfrm rot="0">
            <a:off x="1540290" y="8403718"/>
            <a:ext cx="263115" cy="263115"/>
            <a:chOff x="0" y="0"/>
            <a:chExt cx="812800" cy="812800"/>
          </a:xfrm>
        </p:grpSpPr>
        <p:sp>
          <p:nvSpPr>
            <p:cNvPr name="Freeform 90" id="9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1" id="9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2" id="92"/>
          <p:cNvGrpSpPr>
            <a:grpSpLocks noChangeAspect="true"/>
          </p:cNvGrpSpPr>
          <p:nvPr/>
        </p:nvGrpSpPr>
        <p:grpSpPr>
          <a:xfrm rot="-317438">
            <a:off x="11667188" y="2044839"/>
            <a:ext cx="3932408" cy="5235486"/>
            <a:chOff x="0" y="0"/>
            <a:chExt cx="3663950" cy="4878070"/>
          </a:xfrm>
        </p:grpSpPr>
        <p:sp>
          <p:nvSpPr>
            <p:cNvPr name="Freeform 93" id="93"/>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4" id="94"/>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5" id="95"/>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7">
              <a:extLst>
                <a:ext uri="{96DAC541-7B7A-43D3-8B79-37D633B846F1}">
                  <asvg:svgBlip xmlns:asvg="http://schemas.microsoft.com/office/drawing/2016/SVG/main" r:embed="rId8"/>
                </a:ext>
              </a:extLst>
            </a:blip>
            <a:stretch>
              <a:fillRect l="0" t="-112263" r="0" b="0"/>
            </a:stretch>
          </a:blipFill>
        </p:spPr>
      </p:sp>
      <p:sp>
        <p:nvSpPr>
          <p:cNvPr name="Freeform 96" id="96"/>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9">
              <a:extLst>
                <a:ext uri="{96DAC541-7B7A-43D3-8B79-37D633B846F1}">
                  <asvg:svgBlip xmlns:asvg="http://schemas.microsoft.com/office/drawing/2016/SVG/main" r:embed="rId10"/>
                </a:ext>
              </a:extLst>
            </a:blip>
            <a:stretch>
              <a:fillRect l="0" t="-112263" r="0" b="0"/>
            </a:stretch>
          </a:blipFill>
        </p:spPr>
      </p:sp>
      <p:sp>
        <p:nvSpPr>
          <p:cNvPr name="Freeform 97" id="97"/>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1">
              <a:extLst>
                <a:ext uri="{96DAC541-7B7A-43D3-8B79-37D633B846F1}">
                  <asvg:svgBlip xmlns:asvg="http://schemas.microsoft.com/office/drawing/2016/SVG/main" r:embed="rId12"/>
                </a:ext>
              </a:extLst>
            </a:blip>
            <a:stretch>
              <a:fillRect l="-33955" t="-48632" r="0" b="0"/>
            </a:stretch>
          </a:blipFill>
        </p:spPr>
      </p:sp>
      <p:sp>
        <p:nvSpPr>
          <p:cNvPr name="Freeform 98" id="98"/>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3"/>
            <a:stretch>
              <a:fillRect l="0" t="0" r="0" b="0"/>
            </a:stretch>
          </a:blipFill>
        </p:spPr>
      </p:sp>
      <p:sp>
        <p:nvSpPr>
          <p:cNvPr name="Freeform 99" id="99"/>
          <p:cNvSpPr/>
          <p:nvPr/>
        </p:nvSpPr>
        <p:spPr>
          <a:xfrm flipH="false" flipV="false" rot="196745">
            <a:off x="14526527" y="7011951"/>
            <a:ext cx="892263" cy="877044"/>
          </a:xfrm>
          <a:custGeom>
            <a:avLst/>
            <a:gdLst/>
            <a:ahLst/>
            <a:cxnLst/>
            <a:rect r="r" b="b" t="t" l="l"/>
            <a:pathLst>
              <a:path h="877044" w="892263">
                <a:moveTo>
                  <a:pt x="0" y="0"/>
                </a:moveTo>
                <a:lnTo>
                  <a:pt x="892263" y="0"/>
                </a:lnTo>
                <a:lnTo>
                  <a:pt x="892263" y="877044"/>
                </a:lnTo>
                <a:lnTo>
                  <a:pt x="0" y="877044"/>
                </a:lnTo>
                <a:lnTo>
                  <a:pt x="0" y="0"/>
                </a:lnTo>
                <a:close/>
              </a:path>
            </a:pathLst>
          </a:custGeom>
          <a:blipFill>
            <a:blip r:embed="rId13"/>
            <a:stretch>
              <a:fillRect l="0" t="0" r="0" b="0"/>
            </a:stretch>
          </a:blipFill>
        </p:spPr>
      </p:sp>
      <p:grpSp>
        <p:nvGrpSpPr>
          <p:cNvPr name="Group 100" id="100"/>
          <p:cNvGrpSpPr/>
          <p:nvPr/>
        </p:nvGrpSpPr>
        <p:grpSpPr>
          <a:xfrm rot="0">
            <a:off x="594866" y="1690137"/>
            <a:ext cx="1232729" cy="7134324"/>
            <a:chOff x="0" y="0"/>
            <a:chExt cx="1643639" cy="9512432"/>
          </a:xfrm>
        </p:grpSpPr>
        <p:sp>
          <p:nvSpPr>
            <p:cNvPr name="TextBox 101" id="101"/>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6" id="106"/>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7" id="107"/>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0" id="110"/>
          <p:cNvSpPr txBox="true"/>
          <p:nvPr/>
        </p:nvSpPr>
        <p:spPr>
          <a:xfrm rot="0">
            <a:off x="1414686" y="999575"/>
            <a:ext cx="9844355" cy="762000"/>
          </a:xfrm>
          <a:prstGeom prst="rect">
            <a:avLst/>
          </a:prstGeom>
        </p:spPr>
        <p:txBody>
          <a:bodyPr anchor="t" rtlCol="false" tIns="0" lIns="0" bIns="0" rIns="0">
            <a:spAutoFit/>
          </a:bodyPr>
          <a:lstStyle/>
          <a:p>
            <a:pPr algn="ctr" marL="0" indent="0" lvl="0">
              <a:lnSpc>
                <a:spcPts val="6064"/>
              </a:lnSpc>
              <a:spcBef>
                <a:spcPct val="0"/>
              </a:spcBef>
            </a:pPr>
            <a:r>
              <a:rPr lang="en-US" b="true" sz="5053">
                <a:solidFill>
                  <a:srgbClr val="503D36"/>
                </a:solidFill>
                <a:latin typeface="Quicksand 1 Bold"/>
                <a:ea typeface="Quicksand 1 Bold"/>
                <a:cs typeface="Quicksand 1 Bold"/>
                <a:sym typeface="Quicksand 1 Bold"/>
              </a:rPr>
              <a:t>ATTENDANCE </a:t>
            </a:r>
          </a:p>
        </p:txBody>
      </p:sp>
      <p:sp>
        <p:nvSpPr>
          <p:cNvPr name="TextBox 111" id="111"/>
          <p:cNvSpPr txBox="true"/>
          <p:nvPr/>
        </p:nvSpPr>
        <p:spPr>
          <a:xfrm rot="0">
            <a:off x="1946270" y="1713950"/>
            <a:ext cx="9435919" cy="9125585"/>
          </a:xfrm>
          <a:prstGeom prst="rect">
            <a:avLst/>
          </a:prstGeom>
        </p:spPr>
        <p:txBody>
          <a:bodyPr anchor="t" rtlCol="false" tIns="0" lIns="0" bIns="0" rIns="0">
            <a:spAutoFit/>
          </a:bodyPr>
          <a:lstStyle/>
          <a:p>
            <a:pPr algn="l">
              <a:lnSpc>
                <a:spcPts val="3640"/>
              </a:lnSpc>
            </a:pP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Good attendance supports learning, friendships, and wellbeing.</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The school day starts promptly; late arrival can disrupt learning.</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Parents/carers must inform the school on the first day of absence (and each day).</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Any planned absence must be requested in advance in writing. Forms are available from the office.</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Taking holidays during term time may result in penalties (such as fines) under local authority rules.</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Schools typically aim for at least 95%+ attendance for every child.</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Contact details</a:t>
            </a:r>
          </a:p>
          <a:p>
            <a:pPr algn="l" marL="561341" indent="-280670" lvl="1">
              <a:lnSpc>
                <a:spcPts val="3640"/>
              </a:lnSpc>
              <a:buFont typeface="Arial"/>
              <a:buChar char="•"/>
            </a:pPr>
            <a:r>
              <a:rPr lang="en-US" b="true" sz="2600">
                <a:solidFill>
                  <a:srgbClr val="503D36"/>
                </a:solidFill>
                <a:latin typeface="Quicksand 1 Bold"/>
                <a:ea typeface="Quicksand 1 Bold"/>
                <a:cs typeface="Quicksand 1 Bold"/>
                <a:sym typeface="Quicksand 1 Bold"/>
              </a:rPr>
              <a:t>Ensure the school always has up-to-date contact information in case they need to reach you quickly.</a:t>
            </a:r>
          </a:p>
          <a:p>
            <a:pPr algn="l">
              <a:lnSpc>
                <a:spcPts val="3640"/>
              </a:lnSpc>
            </a:pPr>
          </a:p>
          <a:p>
            <a:pPr algn="l">
              <a:lnSpc>
                <a:spcPts val="3640"/>
              </a:lnSpc>
            </a:pPr>
          </a:p>
          <a:p>
            <a:pPr algn="l">
              <a:lnSpc>
                <a:spcPts val="3640"/>
              </a:lnSpc>
            </a:pPr>
          </a:p>
          <a:p>
            <a:pPr algn="l">
              <a:lnSpc>
                <a:spcPts val="3640"/>
              </a:lnSpc>
            </a:pP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1" id="61"/>
          <p:cNvGrpSpPr/>
          <p:nvPr/>
        </p:nvGrpSpPr>
        <p:grpSpPr>
          <a:xfrm rot="0">
            <a:off x="1686373" y="1117732"/>
            <a:ext cx="14956138" cy="8229600"/>
            <a:chOff x="0" y="0"/>
            <a:chExt cx="3939065" cy="2167467"/>
          </a:xfrm>
        </p:grpSpPr>
        <p:sp>
          <p:nvSpPr>
            <p:cNvPr name="Freeform 62" id="62"/>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3" id="63"/>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4" id="64"/>
          <p:cNvGrpSpPr/>
          <p:nvPr/>
        </p:nvGrpSpPr>
        <p:grpSpPr>
          <a:xfrm rot="0">
            <a:off x="1540290" y="1622751"/>
            <a:ext cx="263115" cy="26311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6" id="6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7" id="67"/>
          <p:cNvGrpSpPr/>
          <p:nvPr/>
        </p:nvGrpSpPr>
        <p:grpSpPr>
          <a:xfrm rot="0">
            <a:off x="1540290" y="2470372"/>
            <a:ext cx="263115" cy="263115"/>
            <a:chOff x="0" y="0"/>
            <a:chExt cx="812800" cy="812800"/>
          </a:xfrm>
        </p:grpSpPr>
        <p:sp>
          <p:nvSpPr>
            <p:cNvPr name="Freeform 68" id="6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9" id="6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0" id="70"/>
          <p:cNvGrpSpPr/>
          <p:nvPr/>
        </p:nvGrpSpPr>
        <p:grpSpPr>
          <a:xfrm rot="0">
            <a:off x="1540290" y="3317993"/>
            <a:ext cx="263115" cy="263115"/>
            <a:chOff x="0" y="0"/>
            <a:chExt cx="812800" cy="812800"/>
          </a:xfrm>
        </p:grpSpPr>
        <p:sp>
          <p:nvSpPr>
            <p:cNvPr name="Freeform 71" id="7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2" id="7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3" id="73"/>
          <p:cNvGrpSpPr/>
          <p:nvPr/>
        </p:nvGrpSpPr>
        <p:grpSpPr>
          <a:xfrm rot="0">
            <a:off x="1540290" y="4165614"/>
            <a:ext cx="263115" cy="26311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5" id="7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6" id="76"/>
          <p:cNvGrpSpPr/>
          <p:nvPr/>
        </p:nvGrpSpPr>
        <p:grpSpPr>
          <a:xfrm rot="0">
            <a:off x="1540290" y="5013235"/>
            <a:ext cx="263115" cy="263115"/>
            <a:chOff x="0" y="0"/>
            <a:chExt cx="812800" cy="812800"/>
          </a:xfrm>
        </p:grpSpPr>
        <p:sp>
          <p:nvSpPr>
            <p:cNvPr name="Freeform 77" id="7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8" id="7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9" id="79"/>
          <p:cNvGrpSpPr/>
          <p:nvPr/>
        </p:nvGrpSpPr>
        <p:grpSpPr>
          <a:xfrm rot="0">
            <a:off x="1540290" y="5860856"/>
            <a:ext cx="263115" cy="263115"/>
            <a:chOff x="0" y="0"/>
            <a:chExt cx="812800" cy="812800"/>
          </a:xfrm>
        </p:grpSpPr>
        <p:sp>
          <p:nvSpPr>
            <p:cNvPr name="Freeform 80" id="8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1" id="8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2" id="82"/>
          <p:cNvGrpSpPr/>
          <p:nvPr/>
        </p:nvGrpSpPr>
        <p:grpSpPr>
          <a:xfrm rot="0">
            <a:off x="1540290" y="6708477"/>
            <a:ext cx="263115" cy="263115"/>
            <a:chOff x="0" y="0"/>
            <a:chExt cx="812800" cy="812800"/>
          </a:xfrm>
        </p:grpSpPr>
        <p:sp>
          <p:nvSpPr>
            <p:cNvPr name="Freeform 83" id="8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4" id="8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5" id="85"/>
          <p:cNvGrpSpPr/>
          <p:nvPr/>
        </p:nvGrpSpPr>
        <p:grpSpPr>
          <a:xfrm rot="0">
            <a:off x="1540290" y="7556097"/>
            <a:ext cx="263115" cy="263115"/>
            <a:chOff x="0" y="0"/>
            <a:chExt cx="812800" cy="812800"/>
          </a:xfrm>
        </p:grpSpPr>
        <p:sp>
          <p:nvSpPr>
            <p:cNvPr name="Freeform 86" id="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7" id="8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8" id="88"/>
          <p:cNvGrpSpPr/>
          <p:nvPr/>
        </p:nvGrpSpPr>
        <p:grpSpPr>
          <a:xfrm rot="0">
            <a:off x="1540290" y="8403718"/>
            <a:ext cx="263115" cy="263115"/>
            <a:chOff x="0" y="0"/>
            <a:chExt cx="812800" cy="812800"/>
          </a:xfrm>
        </p:grpSpPr>
        <p:sp>
          <p:nvSpPr>
            <p:cNvPr name="Freeform 89" id="8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0" id="9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1" id="91"/>
          <p:cNvSpPr/>
          <p:nvPr/>
        </p:nvSpPr>
        <p:spPr>
          <a:xfrm flipH="false" flipV="false" rot="0">
            <a:off x="15065831" y="9105944"/>
            <a:ext cx="1395047" cy="304713"/>
          </a:xfrm>
          <a:custGeom>
            <a:avLst/>
            <a:gdLst/>
            <a:ahLst/>
            <a:cxnLst/>
            <a:rect r="r" b="b" t="t" l="l"/>
            <a:pathLst>
              <a:path h="304713" w="1395047">
                <a:moveTo>
                  <a:pt x="0" y="0"/>
                </a:moveTo>
                <a:lnTo>
                  <a:pt x="1395047" y="0"/>
                </a:lnTo>
                <a:lnTo>
                  <a:pt x="1395047" y="304712"/>
                </a:lnTo>
                <a:lnTo>
                  <a:pt x="0" y="304712"/>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Freeform 92" id="92"/>
          <p:cNvSpPr/>
          <p:nvPr/>
        </p:nvSpPr>
        <p:spPr>
          <a:xfrm flipH="false" flipV="false" rot="-299626">
            <a:off x="7220394" y="1194434"/>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93" id="93"/>
          <p:cNvSpPr/>
          <p:nvPr/>
        </p:nvSpPr>
        <p:spPr>
          <a:xfrm flipH="true" flipV="false" rot="3319912">
            <a:off x="7322167" y="3950413"/>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10">
              <a:extLst>
                <a:ext uri="{96DAC541-7B7A-43D3-8B79-37D633B846F1}">
                  <asvg:svgBlip xmlns:asvg="http://schemas.microsoft.com/office/drawing/2016/SVG/main" r:embed="rId11"/>
                </a:ext>
              </a:extLst>
            </a:blip>
            <a:stretch>
              <a:fillRect l="-33955" t="-48632" r="0" b="0"/>
            </a:stretch>
          </a:blipFill>
        </p:spPr>
      </p:sp>
      <p:sp>
        <p:nvSpPr>
          <p:cNvPr name="Freeform 94" id="94"/>
          <p:cNvSpPr/>
          <p:nvPr/>
        </p:nvSpPr>
        <p:spPr>
          <a:xfrm flipH="false" flipV="false" rot="-1090401">
            <a:off x="7625054" y="872392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2"/>
            <a:stretch>
              <a:fillRect l="0" t="0" r="0" b="0"/>
            </a:stretch>
          </a:blipFill>
        </p:spPr>
      </p:sp>
      <p:sp>
        <p:nvSpPr>
          <p:cNvPr name="Freeform 95" id="95"/>
          <p:cNvSpPr/>
          <p:nvPr/>
        </p:nvSpPr>
        <p:spPr>
          <a:xfrm flipH="false" flipV="false" rot="196745">
            <a:off x="15725895" y="7426394"/>
            <a:ext cx="892263" cy="877044"/>
          </a:xfrm>
          <a:custGeom>
            <a:avLst/>
            <a:gdLst/>
            <a:ahLst/>
            <a:cxnLst/>
            <a:rect r="r" b="b" t="t" l="l"/>
            <a:pathLst>
              <a:path h="877044" w="892263">
                <a:moveTo>
                  <a:pt x="0" y="0"/>
                </a:moveTo>
                <a:lnTo>
                  <a:pt x="892263" y="0"/>
                </a:lnTo>
                <a:lnTo>
                  <a:pt x="892263" y="877044"/>
                </a:lnTo>
                <a:lnTo>
                  <a:pt x="0" y="877044"/>
                </a:lnTo>
                <a:lnTo>
                  <a:pt x="0" y="0"/>
                </a:lnTo>
                <a:close/>
              </a:path>
            </a:pathLst>
          </a:custGeom>
          <a:blipFill>
            <a:blip r:embed="rId12"/>
            <a:stretch>
              <a:fillRect l="0" t="0" r="0" b="0"/>
            </a:stretch>
          </a:blipFill>
        </p:spPr>
      </p:sp>
      <p:grpSp>
        <p:nvGrpSpPr>
          <p:cNvPr name="Group 96" id="96"/>
          <p:cNvGrpSpPr/>
          <p:nvPr/>
        </p:nvGrpSpPr>
        <p:grpSpPr>
          <a:xfrm rot="0">
            <a:off x="594866" y="1690137"/>
            <a:ext cx="1232729" cy="7134324"/>
            <a:chOff x="0" y="0"/>
            <a:chExt cx="1643639" cy="9512432"/>
          </a:xfrm>
        </p:grpSpPr>
        <p:sp>
          <p:nvSpPr>
            <p:cNvPr name="TextBox 97" id="9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0" id="10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1" id="10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06" id="106"/>
          <p:cNvSpPr txBox="true"/>
          <p:nvPr/>
        </p:nvSpPr>
        <p:spPr>
          <a:xfrm rot="0">
            <a:off x="1894270" y="1537676"/>
            <a:ext cx="7270171" cy="8561071"/>
          </a:xfrm>
          <a:prstGeom prst="rect">
            <a:avLst/>
          </a:prstGeom>
        </p:spPr>
        <p:txBody>
          <a:bodyPr anchor="t" rtlCol="false" tIns="0" lIns="0" bIns="0" rIns="0">
            <a:spAutoFit/>
          </a:bodyPr>
          <a:lstStyle/>
          <a:p>
            <a:pPr algn="just">
              <a:lnSpc>
                <a:spcPts val="3779"/>
              </a:lnSpc>
            </a:pPr>
            <a:r>
              <a:rPr lang="en-US" b="true" sz="2699" u="sng">
                <a:solidFill>
                  <a:srgbClr val="000000"/>
                </a:solidFill>
                <a:latin typeface="Quicksand 2 Bold"/>
                <a:ea typeface="Quicksand 2 Bold"/>
                <a:cs typeface="Quicksand 2 Bold"/>
                <a:sym typeface="Quicksand 2 Bold"/>
              </a:rPr>
              <a:t>Breakfast and After School Club</a:t>
            </a:r>
          </a:p>
          <a:p>
            <a:pPr algn="just">
              <a:lnSpc>
                <a:spcPts val="3779"/>
              </a:lnSpc>
            </a:pPr>
            <a:r>
              <a:rPr lang="en-US" sz="2699">
                <a:solidFill>
                  <a:srgbClr val="000000"/>
                </a:solidFill>
                <a:latin typeface="Quicksand 2"/>
                <a:ea typeface="Quicksand 2"/>
                <a:cs typeface="Quicksand 2"/>
                <a:sym typeface="Quicksand 2"/>
              </a:rPr>
              <a:t>Our wrap around clubs are run by an outside agency named PALS. Please see the attached leaflet for further information on prices and booking.</a:t>
            </a:r>
          </a:p>
          <a:p>
            <a:pPr algn="just">
              <a:lnSpc>
                <a:spcPts val="3779"/>
              </a:lnSpc>
            </a:pPr>
          </a:p>
          <a:p>
            <a:pPr algn="just">
              <a:lnSpc>
                <a:spcPts val="3779"/>
              </a:lnSpc>
            </a:pPr>
            <a:r>
              <a:rPr lang="en-US" b="true" sz="2699" u="sng">
                <a:solidFill>
                  <a:srgbClr val="000000"/>
                </a:solidFill>
                <a:latin typeface="Quicksand 2 Bold"/>
                <a:ea typeface="Quicksand 2 Bold"/>
                <a:cs typeface="Quicksand 2 Bold"/>
                <a:sym typeface="Quicksand 2 Bold"/>
              </a:rPr>
              <a:t>School Clubs</a:t>
            </a:r>
          </a:p>
          <a:p>
            <a:pPr algn="just">
              <a:lnSpc>
                <a:spcPts val="3779"/>
              </a:lnSpc>
            </a:pPr>
            <a:r>
              <a:rPr lang="en-US" sz="2699">
                <a:solidFill>
                  <a:srgbClr val="000000"/>
                </a:solidFill>
                <a:latin typeface="Quicksand 2"/>
                <a:ea typeface="Quicksand 2"/>
                <a:cs typeface="Quicksand 2"/>
                <a:sym typeface="Quicksand 2"/>
              </a:rPr>
              <a:t>As a school, we recognise the importance of the wider curriculum and school life. We provide clubs most terms from 3:25 p.m. to 4:25 p.m. These can vary from sports, arts and gardening! You will be notified of the clubs at the beginning of each half term and you will be able to book your child onto the clubs via Parent Pay. </a:t>
            </a:r>
          </a:p>
          <a:p>
            <a:pPr algn="just">
              <a:lnSpc>
                <a:spcPts val="3779"/>
              </a:lnSpc>
            </a:pPr>
          </a:p>
          <a:p>
            <a:pPr algn="just">
              <a:lnSpc>
                <a:spcPts val="3779"/>
              </a:lnSpc>
            </a:pPr>
          </a:p>
          <a:p>
            <a:pPr algn="just">
              <a:lnSpc>
                <a:spcPts val="3779"/>
              </a:lnSpc>
            </a:pPr>
          </a:p>
        </p:txBody>
      </p:sp>
      <p:sp>
        <p:nvSpPr>
          <p:cNvPr name="TextBox 107" id="107"/>
          <p:cNvSpPr txBox="true"/>
          <p:nvPr/>
        </p:nvSpPr>
        <p:spPr>
          <a:xfrm rot="0">
            <a:off x="9589870" y="1703466"/>
            <a:ext cx="6277935" cy="6656070"/>
          </a:xfrm>
          <a:prstGeom prst="rect">
            <a:avLst/>
          </a:prstGeom>
        </p:spPr>
        <p:txBody>
          <a:bodyPr anchor="t" rtlCol="false" tIns="0" lIns="0" bIns="0" rIns="0">
            <a:spAutoFit/>
          </a:bodyPr>
          <a:lstStyle/>
          <a:p>
            <a:pPr algn="just">
              <a:lnSpc>
                <a:spcPts val="3779"/>
              </a:lnSpc>
            </a:pPr>
            <a:r>
              <a:rPr lang="en-US" b="true" sz="2699" u="sng">
                <a:solidFill>
                  <a:srgbClr val="000000"/>
                </a:solidFill>
                <a:latin typeface="Quicksand 2 Bold"/>
                <a:ea typeface="Quicksand 2 Bold"/>
                <a:cs typeface="Quicksand 2 Bold"/>
                <a:sym typeface="Quicksand 2 Bold"/>
              </a:rPr>
              <a:t>Seeds and Gardeners</a:t>
            </a:r>
          </a:p>
          <a:p>
            <a:pPr algn="just">
              <a:lnSpc>
                <a:spcPts val="3779"/>
              </a:lnSpc>
            </a:pPr>
            <a:r>
              <a:rPr lang="en-US" sz="2699">
                <a:solidFill>
                  <a:srgbClr val="000000"/>
                </a:solidFill>
                <a:latin typeface="Quicksand 2"/>
                <a:ea typeface="Quicksand 2"/>
                <a:cs typeface="Quicksand 2"/>
                <a:sym typeface="Quicksand 2"/>
              </a:rPr>
              <a:t>Water has a ‘Seeds and Gardeners’ project where your reception child (the seed) will be linked to one of our year 6 pupils (the gardeners). Gardeners will act as a buddy to their seed, helping them find their way around school. Seeds and gardeners will attend forest school together and see each other regularly. Our seeds and gardener project is always a great success and loved by all the children. </a:t>
            </a:r>
          </a:p>
          <a:p>
            <a:pPr algn="just">
              <a:lnSpc>
                <a:spcPts val="3779"/>
              </a:lnSpc>
            </a:pPr>
          </a:p>
          <a:p>
            <a:pPr algn="just">
              <a:lnSpc>
                <a:spcPts val="3779"/>
              </a:lnSpc>
            </a:pP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1" id="61"/>
          <p:cNvGrpSpPr/>
          <p:nvPr/>
        </p:nvGrpSpPr>
        <p:grpSpPr>
          <a:xfrm rot="0">
            <a:off x="1686373" y="1117732"/>
            <a:ext cx="14956138" cy="8229600"/>
            <a:chOff x="0" y="0"/>
            <a:chExt cx="3939065" cy="2167467"/>
          </a:xfrm>
        </p:grpSpPr>
        <p:sp>
          <p:nvSpPr>
            <p:cNvPr name="Freeform 62" id="62"/>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3" id="63"/>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4" id="64"/>
          <p:cNvGrpSpPr/>
          <p:nvPr/>
        </p:nvGrpSpPr>
        <p:grpSpPr>
          <a:xfrm rot="0">
            <a:off x="1540290" y="1622751"/>
            <a:ext cx="263115" cy="26311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6" id="6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7" id="67"/>
          <p:cNvGrpSpPr/>
          <p:nvPr/>
        </p:nvGrpSpPr>
        <p:grpSpPr>
          <a:xfrm rot="0">
            <a:off x="1540290" y="2470372"/>
            <a:ext cx="263115" cy="263115"/>
            <a:chOff x="0" y="0"/>
            <a:chExt cx="812800" cy="812800"/>
          </a:xfrm>
        </p:grpSpPr>
        <p:sp>
          <p:nvSpPr>
            <p:cNvPr name="Freeform 68" id="6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9" id="6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0" id="70"/>
          <p:cNvGrpSpPr/>
          <p:nvPr/>
        </p:nvGrpSpPr>
        <p:grpSpPr>
          <a:xfrm rot="0">
            <a:off x="1540290" y="3317993"/>
            <a:ext cx="263115" cy="263115"/>
            <a:chOff x="0" y="0"/>
            <a:chExt cx="812800" cy="812800"/>
          </a:xfrm>
        </p:grpSpPr>
        <p:sp>
          <p:nvSpPr>
            <p:cNvPr name="Freeform 71" id="7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2" id="7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3" id="73"/>
          <p:cNvGrpSpPr/>
          <p:nvPr/>
        </p:nvGrpSpPr>
        <p:grpSpPr>
          <a:xfrm rot="0">
            <a:off x="1540290" y="4165614"/>
            <a:ext cx="263115" cy="26311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5" id="7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6" id="76"/>
          <p:cNvGrpSpPr/>
          <p:nvPr/>
        </p:nvGrpSpPr>
        <p:grpSpPr>
          <a:xfrm rot="0">
            <a:off x="1540290" y="5013235"/>
            <a:ext cx="263115" cy="263115"/>
            <a:chOff x="0" y="0"/>
            <a:chExt cx="812800" cy="812800"/>
          </a:xfrm>
        </p:grpSpPr>
        <p:sp>
          <p:nvSpPr>
            <p:cNvPr name="Freeform 77" id="7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8" id="7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9" id="79"/>
          <p:cNvGrpSpPr/>
          <p:nvPr/>
        </p:nvGrpSpPr>
        <p:grpSpPr>
          <a:xfrm rot="0">
            <a:off x="1540290" y="5860856"/>
            <a:ext cx="263115" cy="263115"/>
            <a:chOff x="0" y="0"/>
            <a:chExt cx="812800" cy="812800"/>
          </a:xfrm>
        </p:grpSpPr>
        <p:sp>
          <p:nvSpPr>
            <p:cNvPr name="Freeform 80" id="8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1" id="8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2" id="82"/>
          <p:cNvGrpSpPr/>
          <p:nvPr/>
        </p:nvGrpSpPr>
        <p:grpSpPr>
          <a:xfrm rot="0">
            <a:off x="1540290" y="6708477"/>
            <a:ext cx="263115" cy="263115"/>
            <a:chOff x="0" y="0"/>
            <a:chExt cx="812800" cy="812800"/>
          </a:xfrm>
        </p:grpSpPr>
        <p:sp>
          <p:nvSpPr>
            <p:cNvPr name="Freeform 83" id="8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4" id="8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5" id="85"/>
          <p:cNvGrpSpPr/>
          <p:nvPr/>
        </p:nvGrpSpPr>
        <p:grpSpPr>
          <a:xfrm rot="0">
            <a:off x="1540290" y="7556097"/>
            <a:ext cx="263115" cy="263115"/>
            <a:chOff x="0" y="0"/>
            <a:chExt cx="812800" cy="812800"/>
          </a:xfrm>
        </p:grpSpPr>
        <p:sp>
          <p:nvSpPr>
            <p:cNvPr name="Freeform 86" id="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7" id="8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8" id="88"/>
          <p:cNvGrpSpPr/>
          <p:nvPr/>
        </p:nvGrpSpPr>
        <p:grpSpPr>
          <a:xfrm rot="0">
            <a:off x="1540290" y="8403718"/>
            <a:ext cx="263115" cy="263115"/>
            <a:chOff x="0" y="0"/>
            <a:chExt cx="812800" cy="812800"/>
          </a:xfrm>
        </p:grpSpPr>
        <p:sp>
          <p:nvSpPr>
            <p:cNvPr name="Freeform 89" id="8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0" id="9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1" id="91"/>
          <p:cNvSpPr/>
          <p:nvPr/>
        </p:nvSpPr>
        <p:spPr>
          <a:xfrm flipH="false" flipV="false" rot="0">
            <a:off x="15065831" y="9105944"/>
            <a:ext cx="1395047" cy="304713"/>
          </a:xfrm>
          <a:custGeom>
            <a:avLst/>
            <a:gdLst/>
            <a:ahLst/>
            <a:cxnLst/>
            <a:rect r="r" b="b" t="t" l="l"/>
            <a:pathLst>
              <a:path h="304713" w="1395047">
                <a:moveTo>
                  <a:pt x="0" y="0"/>
                </a:moveTo>
                <a:lnTo>
                  <a:pt x="1395047" y="0"/>
                </a:lnTo>
                <a:lnTo>
                  <a:pt x="1395047" y="304712"/>
                </a:lnTo>
                <a:lnTo>
                  <a:pt x="0" y="304712"/>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Freeform 92" id="92"/>
          <p:cNvSpPr/>
          <p:nvPr/>
        </p:nvSpPr>
        <p:spPr>
          <a:xfrm flipH="false" flipV="false" rot="-299626">
            <a:off x="7220394" y="1194434"/>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93" id="93"/>
          <p:cNvSpPr/>
          <p:nvPr/>
        </p:nvSpPr>
        <p:spPr>
          <a:xfrm flipH="true" flipV="false" rot="3319912">
            <a:off x="6930400" y="4987227"/>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10">
              <a:extLst>
                <a:ext uri="{96DAC541-7B7A-43D3-8B79-37D633B846F1}">
                  <asvg:svgBlip xmlns:asvg="http://schemas.microsoft.com/office/drawing/2016/SVG/main" r:embed="rId11"/>
                </a:ext>
              </a:extLst>
            </a:blip>
            <a:stretch>
              <a:fillRect l="-33955" t="-48632" r="0" b="0"/>
            </a:stretch>
          </a:blipFill>
        </p:spPr>
      </p:sp>
      <p:sp>
        <p:nvSpPr>
          <p:cNvPr name="Freeform 94" id="94"/>
          <p:cNvSpPr/>
          <p:nvPr/>
        </p:nvSpPr>
        <p:spPr>
          <a:xfrm flipH="false" flipV="false" rot="-1090401">
            <a:off x="7625054" y="872392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2"/>
            <a:stretch>
              <a:fillRect l="0" t="0" r="0" b="0"/>
            </a:stretch>
          </a:blipFill>
        </p:spPr>
      </p:sp>
      <p:sp>
        <p:nvSpPr>
          <p:cNvPr name="Freeform 95" id="95"/>
          <p:cNvSpPr/>
          <p:nvPr/>
        </p:nvSpPr>
        <p:spPr>
          <a:xfrm flipH="false" flipV="false" rot="196745">
            <a:off x="15725895" y="7426394"/>
            <a:ext cx="892263" cy="877044"/>
          </a:xfrm>
          <a:custGeom>
            <a:avLst/>
            <a:gdLst/>
            <a:ahLst/>
            <a:cxnLst/>
            <a:rect r="r" b="b" t="t" l="l"/>
            <a:pathLst>
              <a:path h="877044" w="892263">
                <a:moveTo>
                  <a:pt x="0" y="0"/>
                </a:moveTo>
                <a:lnTo>
                  <a:pt x="892263" y="0"/>
                </a:lnTo>
                <a:lnTo>
                  <a:pt x="892263" y="877044"/>
                </a:lnTo>
                <a:lnTo>
                  <a:pt x="0" y="877044"/>
                </a:lnTo>
                <a:lnTo>
                  <a:pt x="0" y="0"/>
                </a:lnTo>
                <a:close/>
              </a:path>
            </a:pathLst>
          </a:custGeom>
          <a:blipFill>
            <a:blip r:embed="rId12"/>
            <a:stretch>
              <a:fillRect l="0" t="0" r="0" b="0"/>
            </a:stretch>
          </a:blipFill>
        </p:spPr>
      </p:sp>
      <p:grpSp>
        <p:nvGrpSpPr>
          <p:cNvPr name="Group 96" id="96"/>
          <p:cNvGrpSpPr/>
          <p:nvPr/>
        </p:nvGrpSpPr>
        <p:grpSpPr>
          <a:xfrm rot="0">
            <a:off x="594866" y="1690137"/>
            <a:ext cx="1232729" cy="7134324"/>
            <a:chOff x="0" y="0"/>
            <a:chExt cx="1643639" cy="9512432"/>
          </a:xfrm>
        </p:grpSpPr>
        <p:sp>
          <p:nvSpPr>
            <p:cNvPr name="TextBox 97" id="9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0" id="10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1" id="10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06" id="106"/>
          <p:cNvSpPr txBox="true"/>
          <p:nvPr/>
        </p:nvSpPr>
        <p:spPr>
          <a:xfrm rot="0">
            <a:off x="2153910" y="1649542"/>
            <a:ext cx="5355319" cy="3462655"/>
          </a:xfrm>
          <a:prstGeom prst="rect">
            <a:avLst/>
          </a:prstGeom>
        </p:spPr>
        <p:txBody>
          <a:bodyPr anchor="t" rtlCol="false" tIns="0" lIns="0" bIns="0" rIns="0">
            <a:spAutoFit/>
          </a:bodyPr>
          <a:lstStyle/>
          <a:p>
            <a:pPr algn="just">
              <a:lnSpc>
                <a:spcPts val="3919"/>
              </a:lnSpc>
            </a:pPr>
            <a:r>
              <a:rPr lang="en-US" b="true" sz="2799" u="sng">
                <a:solidFill>
                  <a:srgbClr val="000000"/>
                </a:solidFill>
                <a:latin typeface="Quicksand 2 Bold"/>
                <a:ea typeface="Quicksand 2 Bold"/>
                <a:cs typeface="Quicksand 2 Bold"/>
                <a:sym typeface="Quicksand 2 Bold"/>
              </a:rPr>
              <a:t>Parking</a:t>
            </a:r>
          </a:p>
          <a:p>
            <a:pPr algn="just">
              <a:lnSpc>
                <a:spcPts val="3919"/>
              </a:lnSpc>
            </a:pPr>
            <a:r>
              <a:rPr lang="en-US" sz="2799">
                <a:solidFill>
                  <a:srgbClr val="000000"/>
                </a:solidFill>
                <a:latin typeface="Quicksand 2"/>
                <a:ea typeface="Quicksand 2"/>
                <a:cs typeface="Quicksand 2"/>
                <a:sym typeface="Quicksand 2"/>
              </a:rPr>
              <a:t>Parking around school can be tricky during busy times, we encourage families to walk from home if possible or if not, Lumb Baptist Church kindly let us use their car park.</a:t>
            </a:r>
          </a:p>
        </p:txBody>
      </p:sp>
      <p:sp>
        <p:nvSpPr>
          <p:cNvPr name="TextBox 107" id="107"/>
          <p:cNvSpPr txBox="true"/>
          <p:nvPr/>
        </p:nvSpPr>
        <p:spPr>
          <a:xfrm rot="0">
            <a:off x="8365121" y="1492611"/>
            <a:ext cx="7336421" cy="4948555"/>
          </a:xfrm>
          <a:prstGeom prst="rect">
            <a:avLst/>
          </a:prstGeom>
        </p:spPr>
        <p:txBody>
          <a:bodyPr anchor="t" rtlCol="false" tIns="0" lIns="0" bIns="0" rIns="0">
            <a:spAutoFit/>
          </a:bodyPr>
          <a:lstStyle/>
          <a:p>
            <a:pPr algn="just">
              <a:lnSpc>
                <a:spcPts val="3919"/>
              </a:lnSpc>
            </a:pPr>
            <a:r>
              <a:rPr lang="en-US" b="true" sz="2799" u="sng">
                <a:solidFill>
                  <a:srgbClr val="000000"/>
                </a:solidFill>
                <a:latin typeface="Quicksand 2 Bold"/>
                <a:ea typeface="Quicksand 2 Bold"/>
                <a:cs typeface="Quicksand 2 Bold"/>
                <a:sym typeface="Quicksand 2 Bold"/>
              </a:rPr>
              <a:t>Lunches/Snacks</a:t>
            </a:r>
          </a:p>
          <a:p>
            <a:pPr algn="just">
              <a:lnSpc>
                <a:spcPts val="3919"/>
              </a:lnSpc>
            </a:pPr>
            <a:r>
              <a:rPr lang="en-US" sz="2799">
                <a:solidFill>
                  <a:srgbClr val="000000"/>
                </a:solidFill>
                <a:latin typeface="Quicksand 2"/>
                <a:ea typeface="Quicksand 2"/>
                <a:cs typeface="Quicksand 2"/>
                <a:sym typeface="Quicksand 2"/>
              </a:rPr>
              <a:t>All children in EYFS/KS1 are entitled to free school dinners. We ask you to book these on parent pay. We understand that some children may not like the lunches so you can also send your child in with a packed lunch. Each child gets free fruit each day and a water bottle. For £1 a week, we also have snack for our children. </a:t>
            </a:r>
          </a:p>
          <a:p>
            <a:pPr algn="just">
              <a:lnSpc>
                <a:spcPts val="3919"/>
              </a:lnSpc>
            </a:pPr>
          </a:p>
        </p:txBody>
      </p:sp>
      <p:sp>
        <p:nvSpPr>
          <p:cNvPr name="TextBox 108" id="108"/>
          <p:cNvSpPr txBox="true"/>
          <p:nvPr/>
        </p:nvSpPr>
        <p:spPr>
          <a:xfrm rot="0">
            <a:off x="2191651" y="5925738"/>
            <a:ext cx="13065297" cy="2967355"/>
          </a:xfrm>
          <a:prstGeom prst="rect">
            <a:avLst/>
          </a:prstGeom>
        </p:spPr>
        <p:txBody>
          <a:bodyPr anchor="t" rtlCol="false" tIns="0" lIns="0" bIns="0" rIns="0">
            <a:spAutoFit/>
          </a:bodyPr>
          <a:lstStyle/>
          <a:p>
            <a:pPr algn="just">
              <a:lnSpc>
                <a:spcPts val="3919"/>
              </a:lnSpc>
            </a:pPr>
            <a:r>
              <a:rPr lang="en-US" b="true" sz="2799" u="sng">
                <a:solidFill>
                  <a:srgbClr val="000000"/>
                </a:solidFill>
                <a:latin typeface="Quicksand 2 Bold"/>
                <a:ea typeface="Quicksand 2 Bold"/>
                <a:cs typeface="Quicksand 2 Bold"/>
                <a:sym typeface="Quicksand 2 Bold"/>
              </a:rPr>
              <a:t>Collecting and Dropping Off</a:t>
            </a:r>
          </a:p>
          <a:p>
            <a:pPr algn="just">
              <a:lnSpc>
                <a:spcPts val="3919"/>
              </a:lnSpc>
            </a:pPr>
            <a:r>
              <a:rPr lang="en-US" sz="2799">
                <a:solidFill>
                  <a:srgbClr val="000000"/>
                </a:solidFill>
                <a:latin typeface="Quicksand 2"/>
                <a:ea typeface="Quicksand 2"/>
                <a:cs typeface="Quicksand 2"/>
                <a:sym typeface="Quicksand 2"/>
              </a:rPr>
              <a:t>Children should be dropped offf and collected at the entrance of the Acorn Classroom. Safeguarding is a priority for us at Water Primary School so we pleae ask tha you let us know if a new person may be collecting your child. We will ask you to create a password which must be shared with staff when collecting your child.</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3" id="93"/>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Freeform 94" id="94"/>
          <p:cNvSpPr/>
          <p:nvPr/>
        </p:nvSpPr>
        <p:spPr>
          <a:xfrm flipH="false" flipV="false" rot="-299626">
            <a:off x="7220394" y="1194434"/>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95" id="95"/>
          <p:cNvSpPr/>
          <p:nvPr/>
        </p:nvSpPr>
        <p:spPr>
          <a:xfrm flipH="true" flipV="false" rot="3319912">
            <a:off x="8491974" y="5106551"/>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10">
              <a:extLst>
                <a:ext uri="{96DAC541-7B7A-43D3-8B79-37D633B846F1}">
                  <asvg:svgBlip xmlns:asvg="http://schemas.microsoft.com/office/drawing/2016/SVG/main" r:embed="rId11"/>
                </a:ext>
              </a:extLst>
            </a:blip>
            <a:stretch>
              <a:fillRect l="-33955" t="-48632" r="0" b="0"/>
            </a:stretch>
          </a:blipFill>
        </p:spPr>
      </p:sp>
      <p:sp>
        <p:nvSpPr>
          <p:cNvPr name="Freeform 96" id="96"/>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0">
              <a:extLst>
                <a:ext uri="{96DAC541-7B7A-43D3-8B79-37D633B846F1}">
                  <asvg:svgBlip xmlns:asvg="http://schemas.microsoft.com/office/drawing/2016/SVG/main" r:embed="rId11"/>
                </a:ext>
              </a:extLst>
            </a:blip>
            <a:stretch>
              <a:fillRect l="-33955" t="-48632" r="0" b="0"/>
            </a:stretch>
          </a:blipFill>
        </p:spPr>
      </p:sp>
      <p:sp>
        <p:nvSpPr>
          <p:cNvPr name="Freeform 97" id="97"/>
          <p:cNvSpPr/>
          <p:nvPr/>
        </p:nvSpPr>
        <p:spPr>
          <a:xfrm flipH="false" flipV="false" rot="-1090401">
            <a:off x="8125726" y="847814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2"/>
            <a:stretch>
              <a:fillRect l="0" t="0" r="0" b="0"/>
            </a:stretch>
          </a:blipFill>
        </p:spPr>
      </p:sp>
      <p:sp>
        <p:nvSpPr>
          <p:cNvPr name="Freeform 98" id="98"/>
          <p:cNvSpPr/>
          <p:nvPr/>
        </p:nvSpPr>
        <p:spPr>
          <a:xfrm flipH="false" flipV="false" rot="196745">
            <a:off x="1439039" y="8560076"/>
            <a:ext cx="892263" cy="877044"/>
          </a:xfrm>
          <a:custGeom>
            <a:avLst/>
            <a:gdLst/>
            <a:ahLst/>
            <a:cxnLst/>
            <a:rect r="r" b="b" t="t" l="l"/>
            <a:pathLst>
              <a:path h="877044" w="892263">
                <a:moveTo>
                  <a:pt x="0" y="0"/>
                </a:moveTo>
                <a:lnTo>
                  <a:pt x="892264" y="0"/>
                </a:lnTo>
                <a:lnTo>
                  <a:pt x="892264" y="877044"/>
                </a:lnTo>
                <a:lnTo>
                  <a:pt x="0" y="877044"/>
                </a:lnTo>
                <a:lnTo>
                  <a:pt x="0" y="0"/>
                </a:lnTo>
                <a:close/>
              </a:path>
            </a:pathLst>
          </a:custGeom>
          <a:blipFill>
            <a:blip r:embed="rId12"/>
            <a:stretch>
              <a:fillRect l="0" t="0" r="0" b="0"/>
            </a:stretch>
          </a:blipFill>
        </p:spPr>
      </p:sp>
      <p:sp>
        <p:nvSpPr>
          <p:cNvPr name="Freeform 99" id="99"/>
          <p:cNvSpPr/>
          <p:nvPr/>
        </p:nvSpPr>
        <p:spPr>
          <a:xfrm flipH="false" flipV="false" rot="0">
            <a:off x="10606823" y="2644706"/>
            <a:ext cx="2524921" cy="5024209"/>
          </a:xfrm>
          <a:custGeom>
            <a:avLst/>
            <a:gdLst/>
            <a:ahLst/>
            <a:cxnLst/>
            <a:rect r="r" b="b" t="t" l="l"/>
            <a:pathLst>
              <a:path h="5024209" w="2524921">
                <a:moveTo>
                  <a:pt x="0" y="0"/>
                </a:moveTo>
                <a:lnTo>
                  <a:pt x="2524922" y="0"/>
                </a:lnTo>
                <a:lnTo>
                  <a:pt x="2524922" y="5024208"/>
                </a:lnTo>
                <a:lnTo>
                  <a:pt x="0" y="5024208"/>
                </a:lnTo>
                <a:lnTo>
                  <a:pt x="0" y="0"/>
                </a:lnTo>
                <a:close/>
              </a:path>
            </a:pathLst>
          </a:custGeom>
          <a:blipFill>
            <a:blip r:embed="rId13"/>
            <a:stretch>
              <a:fillRect l="-24528" t="0" r="-24528" b="0"/>
            </a:stretch>
          </a:blipFill>
        </p:spPr>
      </p:sp>
      <p:sp>
        <p:nvSpPr>
          <p:cNvPr name="Freeform 100" id="100"/>
          <p:cNvSpPr/>
          <p:nvPr/>
        </p:nvSpPr>
        <p:spPr>
          <a:xfrm flipH="false" flipV="false" rot="0">
            <a:off x="13495066" y="2618086"/>
            <a:ext cx="2475867" cy="4974967"/>
          </a:xfrm>
          <a:custGeom>
            <a:avLst/>
            <a:gdLst/>
            <a:ahLst/>
            <a:cxnLst/>
            <a:rect r="r" b="b" t="t" l="l"/>
            <a:pathLst>
              <a:path h="4974967" w="2475867">
                <a:moveTo>
                  <a:pt x="0" y="0"/>
                </a:moveTo>
                <a:lnTo>
                  <a:pt x="2475866" y="0"/>
                </a:lnTo>
                <a:lnTo>
                  <a:pt x="2475866" y="4974967"/>
                </a:lnTo>
                <a:lnTo>
                  <a:pt x="0" y="4974967"/>
                </a:lnTo>
                <a:lnTo>
                  <a:pt x="0" y="0"/>
                </a:lnTo>
                <a:close/>
              </a:path>
            </a:pathLst>
          </a:custGeom>
          <a:blipFill>
            <a:blip r:embed="rId14"/>
            <a:stretch>
              <a:fillRect l="-25260" t="0" r="-25260" b="0"/>
            </a:stretch>
          </a:blipFill>
        </p:spPr>
      </p:sp>
      <p:sp>
        <p:nvSpPr>
          <p:cNvPr name="Freeform 101" id="101"/>
          <p:cNvSpPr/>
          <p:nvPr/>
        </p:nvSpPr>
        <p:spPr>
          <a:xfrm flipH="false" flipV="false" rot="0">
            <a:off x="7857448" y="2671867"/>
            <a:ext cx="2472608" cy="5038095"/>
          </a:xfrm>
          <a:custGeom>
            <a:avLst/>
            <a:gdLst/>
            <a:ahLst/>
            <a:cxnLst/>
            <a:rect r="r" b="b" t="t" l="l"/>
            <a:pathLst>
              <a:path h="5038095" w="2472608">
                <a:moveTo>
                  <a:pt x="0" y="0"/>
                </a:moveTo>
                <a:lnTo>
                  <a:pt x="2472607" y="0"/>
                </a:lnTo>
                <a:lnTo>
                  <a:pt x="2472607" y="5038095"/>
                </a:lnTo>
                <a:lnTo>
                  <a:pt x="0" y="5038095"/>
                </a:lnTo>
                <a:lnTo>
                  <a:pt x="0" y="0"/>
                </a:lnTo>
                <a:close/>
              </a:path>
            </a:pathLst>
          </a:custGeom>
          <a:blipFill>
            <a:blip r:embed="rId15"/>
            <a:stretch>
              <a:fillRect l="-31526" t="0" r="-21290" b="0"/>
            </a:stretch>
          </a:blipFill>
        </p:spPr>
      </p:sp>
      <p:grpSp>
        <p:nvGrpSpPr>
          <p:cNvPr name="Group 102" id="102"/>
          <p:cNvGrpSpPr/>
          <p:nvPr/>
        </p:nvGrpSpPr>
        <p:grpSpPr>
          <a:xfrm rot="0">
            <a:off x="594866" y="1690137"/>
            <a:ext cx="1232729" cy="7134324"/>
            <a:chOff x="0" y="0"/>
            <a:chExt cx="1643639" cy="9512432"/>
          </a:xfrm>
        </p:grpSpPr>
        <p:sp>
          <p:nvSpPr>
            <p:cNvPr name="TextBox 103" id="103"/>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6" id="106"/>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7" id="107"/>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2" id="112"/>
          <p:cNvSpPr txBox="true"/>
          <p:nvPr/>
        </p:nvSpPr>
        <p:spPr>
          <a:xfrm rot="0">
            <a:off x="1951420" y="1413842"/>
            <a:ext cx="5569079" cy="8436969"/>
          </a:xfrm>
          <a:prstGeom prst="rect">
            <a:avLst/>
          </a:prstGeom>
        </p:spPr>
        <p:txBody>
          <a:bodyPr anchor="t" rtlCol="false" tIns="0" lIns="0" bIns="0" rIns="0">
            <a:spAutoFit/>
          </a:bodyPr>
          <a:lstStyle/>
          <a:p>
            <a:pPr algn="just">
              <a:lnSpc>
                <a:spcPts val="3200"/>
              </a:lnSpc>
            </a:pPr>
            <a:r>
              <a:rPr lang="en-US" sz="2285" b="true">
                <a:solidFill>
                  <a:srgbClr val="000000"/>
                </a:solidFill>
                <a:latin typeface="Quicksand 1 Bold"/>
                <a:ea typeface="Quicksand 1 Bold"/>
                <a:cs typeface="Quicksand 1 Bold"/>
                <a:sym typeface="Quicksand 1 Bold"/>
              </a:rPr>
              <a:t>Children are asked to wear;</a:t>
            </a:r>
          </a:p>
          <a:p>
            <a:pPr algn="just">
              <a:lnSpc>
                <a:spcPts val="3200"/>
              </a:lnSpc>
            </a:pPr>
            <a:r>
              <a:rPr lang="en-US" sz="2285" b="true">
                <a:solidFill>
                  <a:srgbClr val="000000"/>
                </a:solidFill>
                <a:latin typeface="Quicksand 1 Bold"/>
                <a:ea typeface="Quicksand 1 Bold"/>
                <a:cs typeface="Quicksand 1 Bold"/>
                <a:sym typeface="Quicksand 1 Bold"/>
              </a:rPr>
              <a:t>· Navy blue sweatshirt, jumper or cardigan</a:t>
            </a:r>
          </a:p>
          <a:p>
            <a:pPr algn="just">
              <a:lnSpc>
                <a:spcPts val="3200"/>
              </a:lnSpc>
            </a:pPr>
            <a:r>
              <a:rPr lang="en-US" sz="2285" b="true">
                <a:solidFill>
                  <a:srgbClr val="000000"/>
                </a:solidFill>
                <a:latin typeface="Quicksand 1 Bold"/>
                <a:ea typeface="Quicksand 1 Bold"/>
                <a:cs typeface="Quicksand 1 Bold"/>
                <a:sym typeface="Quicksand 1 Bold"/>
              </a:rPr>
              <a:t>·Yellow polo shirt</a:t>
            </a:r>
          </a:p>
          <a:p>
            <a:pPr algn="just">
              <a:lnSpc>
                <a:spcPts val="3200"/>
              </a:lnSpc>
            </a:pPr>
            <a:r>
              <a:rPr lang="en-US" sz="2285" b="true">
                <a:solidFill>
                  <a:srgbClr val="000000"/>
                </a:solidFill>
                <a:latin typeface="Quicksand 1 Bold"/>
                <a:ea typeface="Quicksand 1 Bold"/>
                <a:cs typeface="Quicksand 1 Bold"/>
                <a:sym typeface="Quicksand 1 Bold"/>
              </a:rPr>
              <a:t>·Black or navy blue trousers, skirt or pinafore (no tracksuit bottoms)</a:t>
            </a:r>
          </a:p>
          <a:p>
            <a:pPr algn="just">
              <a:lnSpc>
                <a:spcPts val="3200"/>
              </a:lnSpc>
            </a:pPr>
            <a:r>
              <a:rPr lang="en-US" sz="2285" b="true">
                <a:solidFill>
                  <a:srgbClr val="000000"/>
                </a:solidFill>
                <a:latin typeface="Quicksand 1 Bold"/>
                <a:ea typeface="Quicksand 1 Bold"/>
                <a:cs typeface="Quicksand 1 Bold"/>
                <a:sym typeface="Quicksand 1 Bold"/>
              </a:rPr>
              <a:t>·Blue or yellow gingham dresses</a:t>
            </a:r>
          </a:p>
          <a:p>
            <a:pPr algn="just">
              <a:lnSpc>
                <a:spcPts val="3200"/>
              </a:lnSpc>
            </a:pPr>
            <a:r>
              <a:rPr lang="en-US" sz="2285" b="true">
                <a:solidFill>
                  <a:srgbClr val="000000"/>
                </a:solidFill>
                <a:latin typeface="Quicksand 1 Bold"/>
                <a:ea typeface="Quicksand 1 Bold"/>
                <a:cs typeface="Quicksand 1 Bold"/>
                <a:sym typeface="Quicksand 1 Bold"/>
              </a:rPr>
              <a:t>·Plain dark or whiter socks or dark tights.</a:t>
            </a:r>
          </a:p>
          <a:p>
            <a:pPr algn="just">
              <a:lnSpc>
                <a:spcPts val="3200"/>
              </a:lnSpc>
            </a:pPr>
            <a:r>
              <a:rPr lang="en-US" sz="2285" b="true">
                <a:solidFill>
                  <a:srgbClr val="000000"/>
                </a:solidFill>
                <a:latin typeface="Quicksand 1 Bold"/>
                <a:ea typeface="Quicksand 1 Bold"/>
                <a:cs typeface="Quicksand 1 Bold"/>
                <a:sym typeface="Quicksand 1 Bold"/>
              </a:rPr>
              <a:t>All uniform should have their name clearly written or sewed into it.</a:t>
            </a:r>
          </a:p>
          <a:p>
            <a:pPr algn="just">
              <a:lnSpc>
                <a:spcPts val="3200"/>
              </a:lnSpc>
            </a:pPr>
            <a:r>
              <a:rPr lang="en-US" sz="2285" b="true">
                <a:solidFill>
                  <a:srgbClr val="000000"/>
                </a:solidFill>
                <a:latin typeface="Quicksand 1 Bold"/>
                <a:ea typeface="Quicksand 1 Bold"/>
                <a:cs typeface="Quicksand 1 Bold"/>
                <a:sym typeface="Quicksand 1 Bold"/>
              </a:rPr>
              <a:t>Plain black shoes (trainers which are not fully black are not permitted)</a:t>
            </a:r>
          </a:p>
          <a:p>
            <a:pPr algn="just">
              <a:lnSpc>
                <a:spcPts val="3200"/>
              </a:lnSpc>
            </a:pPr>
          </a:p>
          <a:p>
            <a:pPr algn="just">
              <a:lnSpc>
                <a:spcPts val="3200"/>
              </a:lnSpc>
            </a:pPr>
            <a:r>
              <a:rPr lang="en-US" sz="2285" b="true">
                <a:solidFill>
                  <a:srgbClr val="000000"/>
                </a:solidFill>
                <a:latin typeface="Quicksand 1 Bold"/>
                <a:ea typeface="Quicksand 1 Bold"/>
                <a:cs typeface="Quicksand 1 Bold"/>
                <a:sym typeface="Quicksand 1 Bold"/>
              </a:rPr>
              <a:t>We also have our own Water Primary School PE kit. The children will wear this kit for the whole day on their PE day as well as Friday’s. The P.E. kit and uniform is available from LPES.</a:t>
            </a:r>
          </a:p>
          <a:p>
            <a:pPr algn="just">
              <a:lnSpc>
                <a:spcPts val="3340"/>
              </a:lnSpc>
            </a:pPr>
          </a:p>
          <a:p>
            <a:pPr algn="just">
              <a:lnSpc>
                <a:spcPts val="3340"/>
              </a:lnSpc>
            </a:pP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a:hlinkClick r:id="rId6" tooltip="https://youtu.be/yfSNhFiVgT8?si=XFotz1fyC6QYB31X"/>
            </p:cNvPr>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3" id="93"/>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7">
              <a:extLst>
                <a:ext uri="{96DAC541-7B7A-43D3-8B79-37D633B846F1}">
                  <asvg:svgBlip xmlns:asvg="http://schemas.microsoft.com/office/drawing/2016/SVG/main" r:embed="rId8"/>
                </a:ext>
              </a:extLst>
            </a:blip>
            <a:stretch>
              <a:fillRect l="0" t="-112263" r="0" b="0"/>
            </a:stretch>
          </a:blipFill>
        </p:spPr>
      </p:sp>
      <p:sp>
        <p:nvSpPr>
          <p:cNvPr name="Freeform 94" id="94"/>
          <p:cNvSpPr/>
          <p:nvPr/>
        </p:nvSpPr>
        <p:spPr>
          <a:xfrm flipH="false" flipV="false" rot="-299626">
            <a:off x="7220394" y="1194434"/>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9">
              <a:extLst>
                <a:ext uri="{96DAC541-7B7A-43D3-8B79-37D633B846F1}">
                  <asvg:svgBlip xmlns:asvg="http://schemas.microsoft.com/office/drawing/2016/SVG/main" r:embed="rId10"/>
                </a:ext>
              </a:extLst>
            </a:blip>
            <a:stretch>
              <a:fillRect l="0" t="-112263" r="0" b="0"/>
            </a:stretch>
          </a:blipFill>
        </p:spPr>
      </p:sp>
      <p:sp>
        <p:nvSpPr>
          <p:cNvPr name="Freeform 95" id="95"/>
          <p:cNvSpPr/>
          <p:nvPr/>
        </p:nvSpPr>
        <p:spPr>
          <a:xfrm flipH="true" flipV="false" rot="3319912">
            <a:off x="12947952" y="1343379"/>
            <a:ext cx="801563" cy="693516"/>
          </a:xfrm>
          <a:custGeom>
            <a:avLst/>
            <a:gdLst/>
            <a:ahLst/>
            <a:cxnLst/>
            <a:rect r="r" b="b" t="t" l="l"/>
            <a:pathLst>
              <a:path h="693516" w="801563">
                <a:moveTo>
                  <a:pt x="801562" y="0"/>
                </a:moveTo>
                <a:lnTo>
                  <a:pt x="0" y="0"/>
                </a:lnTo>
                <a:lnTo>
                  <a:pt x="0" y="693516"/>
                </a:lnTo>
                <a:lnTo>
                  <a:pt x="801562" y="693516"/>
                </a:lnTo>
                <a:lnTo>
                  <a:pt x="801562" y="0"/>
                </a:lnTo>
                <a:close/>
              </a:path>
            </a:pathLst>
          </a:custGeom>
          <a:blipFill>
            <a:blip r:embed="rId11">
              <a:extLst>
                <a:ext uri="{96DAC541-7B7A-43D3-8B79-37D633B846F1}">
                  <asvg:svgBlip xmlns:asvg="http://schemas.microsoft.com/office/drawing/2016/SVG/main" r:embed="rId12"/>
                </a:ext>
              </a:extLst>
            </a:blip>
            <a:stretch>
              <a:fillRect l="-33955" t="-48632" r="0" b="0"/>
            </a:stretch>
          </a:blipFill>
        </p:spPr>
      </p:sp>
      <p:sp>
        <p:nvSpPr>
          <p:cNvPr name="Freeform 96" id="96"/>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1">
              <a:extLst>
                <a:ext uri="{96DAC541-7B7A-43D3-8B79-37D633B846F1}">
                  <asvg:svgBlip xmlns:asvg="http://schemas.microsoft.com/office/drawing/2016/SVG/main" r:embed="rId12"/>
                </a:ext>
              </a:extLst>
            </a:blip>
            <a:stretch>
              <a:fillRect l="-33955" t="-48632" r="0" b="0"/>
            </a:stretch>
          </a:blipFill>
        </p:spPr>
      </p:sp>
      <p:sp>
        <p:nvSpPr>
          <p:cNvPr name="Freeform 97" id="97"/>
          <p:cNvSpPr/>
          <p:nvPr/>
        </p:nvSpPr>
        <p:spPr>
          <a:xfrm flipH="false" flipV="false" rot="-1090401">
            <a:off x="8125726" y="847814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3"/>
            <a:stretch>
              <a:fillRect l="0" t="0" r="0" b="0"/>
            </a:stretch>
          </a:blipFill>
        </p:spPr>
      </p:sp>
      <p:sp>
        <p:nvSpPr>
          <p:cNvPr name="Freeform 98" id="98"/>
          <p:cNvSpPr/>
          <p:nvPr/>
        </p:nvSpPr>
        <p:spPr>
          <a:xfrm flipH="false" flipV="false" rot="196745">
            <a:off x="1439039" y="8560076"/>
            <a:ext cx="892263" cy="877044"/>
          </a:xfrm>
          <a:custGeom>
            <a:avLst/>
            <a:gdLst/>
            <a:ahLst/>
            <a:cxnLst/>
            <a:rect r="r" b="b" t="t" l="l"/>
            <a:pathLst>
              <a:path h="877044" w="892263">
                <a:moveTo>
                  <a:pt x="0" y="0"/>
                </a:moveTo>
                <a:lnTo>
                  <a:pt x="892264" y="0"/>
                </a:lnTo>
                <a:lnTo>
                  <a:pt x="892264" y="877044"/>
                </a:lnTo>
                <a:lnTo>
                  <a:pt x="0" y="877044"/>
                </a:lnTo>
                <a:lnTo>
                  <a:pt x="0" y="0"/>
                </a:lnTo>
                <a:close/>
              </a:path>
            </a:pathLst>
          </a:custGeom>
          <a:blipFill>
            <a:blip r:embed="rId13"/>
            <a:stretch>
              <a:fillRect l="0" t="0" r="0" b="0"/>
            </a:stretch>
          </a:blipFill>
        </p:spPr>
      </p:sp>
      <p:sp>
        <p:nvSpPr>
          <p:cNvPr name="Freeform 99" id="99"/>
          <p:cNvSpPr/>
          <p:nvPr/>
        </p:nvSpPr>
        <p:spPr>
          <a:xfrm flipH="false" flipV="false" rot="0">
            <a:off x="2805842" y="2167676"/>
            <a:ext cx="11935912" cy="6692052"/>
          </a:xfrm>
          <a:custGeom>
            <a:avLst/>
            <a:gdLst/>
            <a:ahLst/>
            <a:cxnLst/>
            <a:rect r="r" b="b" t="t" l="l"/>
            <a:pathLst>
              <a:path h="6692052" w="11935912">
                <a:moveTo>
                  <a:pt x="0" y="0"/>
                </a:moveTo>
                <a:lnTo>
                  <a:pt x="11935911" y="0"/>
                </a:lnTo>
                <a:lnTo>
                  <a:pt x="11935911" y="6692053"/>
                </a:lnTo>
                <a:lnTo>
                  <a:pt x="0" y="6692053"/>
                </a:lnTo>
                <a:lnTo>
                  <a:pt x="0" y="0"/>
                </a:lnTo>
                <a:close/>
              </a:path>
            </a:pathLst>
          </a:custGeom>
          <a:blipFill>
            <a:blip r:embed="rId14"/>
            <a:stretch>
              <a:fillRect l="0" t="0" r="0" b="0"/>
            </a:stretch>
          </a:blipFill>
        </p:spPr>
      </p:sp>
      <p:grpSp>
        <p:nvGrpSpPr>
          <p:cNvPr name="Group 100" id="100"/>
          <p:cNvGrpSpPr/>
          <p:nvPr/>
        </p:nvGrpSpPr>
        <p:grpSpPr>
          <a:xfrm rot="0">
            <a:off x="594866" y="1690137"/>
            <a:ext cx="1232729" cy="7134324"/>
            <a:chOff x="0" y="0"/>
            <a:chExt cx="1643639" cy="9512432"/>
          </a:xfrm>
        </p:grpSpPr>
        <p:sp>
          <p:nvSpPr>
            <p:cNvPr name="TextBox 101" id="101"/>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2" id="102"/>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3" id="103"/>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6" id="106"/>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7" id="107"/>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0" id="110"/>
          <p:cNvSpPr txBox="true"/>
          <p:nvPr/>
        </p:nvSpPr>
        <p:spPr>
          <a:xfrm rot="0">
            <a:off x="1951420" y="1413842"/>
            <a:ext cx="5569079" cy="399139"/>
          </a:xfrm>
          <a:prstGeom prst="rect">
            <a:avLst/>
          </a:prstGeom>
        </p:spPr>
        <p:txBody>
          <a:bodyPr anchor="t" rtlCol="false" tIns="0" lIns="0" bIns="0" rIns="0">
            <a:spAutoFit/>
          </a:bodyPr>
          <a:lstStyle/>
          <a:p>
            <a:pPr algn="just">
              <a:lnSpc>
                <a:spcPts val="3200"/>
              </a:lnSpc>
            </a:pPr>
            <a:r>
              <a:rPr lang="en-US" b="true" sz="2285">
                <a:solidFill>
                  <a:srgbClr val="000000"/>
                </a:solidFill>
                <a:latin typeface="Quicksand 1 Bold"/>
                <a:ea typeface="Quicksand 1 Bold"/>
                <a:cs typeface="Quicksand 1 Bold"/>
                <a:sym typeface="Quicksand 1 Bold"/>
              </a:rPr>
              <a:t>How can you help?</a:t>
            </a:r>
          </a:p>
        </p:txBody>
      </p:sp>
      <p:sp>
        <p:nvSpPr>
          <p:cNvPr name="TextBox 111" id="111"/>
          <p:cNvSpPr txBox="true"/>
          <p:nvPr/>
        </p:nvSpPr>
        <p:spPr>
          <a:xfrm rot="0">
            <a:off x="9139238" y="876300"/>
            <a:ext cx="9525" cy="1384120"/>
          </a:xfrm>
          <a:prstGeom prst="rect">
            <a:avLst/>
          </a:prstGeom>
        </p:spPr>
        <p:txBody>
          <a:bodyPr anchor="t" rtlCol="false" tIns="0" lIns="0" bIns="0" rIns="0">
            <a:spAutoFit/>
          </a:bodyPr>
          <a:lstStyle/>
          <a:p>
            <a:pPr algn="ctr">
              <a:lnSpc>
                <a:spcPts val="11384"/>
              </a:lnSpc>
              <a:spcBef>
                <a:spcPct val="0"/>
              </a:spcBef>
            </a:pP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158679" y="1077683"/>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1" id="61"/>
          <p:cNvGrpSpPr/>
          <p:nvPr/>
        </p:nvGrpSpPr>
        <p:grpSpPr>
          <a:xfrm rot="0">
            <a:off x="1540290" y="1622751"/>
            <a:ext cx="263115" cy="263115"/>
            <a:chOff x="0" y="0"/>
            <a:chExt cx="812800" cy="812800"/>
          </a:xfrm>
        </p:grpSpPr>
        <p:sp>
          <p:nvSpPr>
            <p:cNvPr name="Freeform 62" id="6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3" id="6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4" id="64"/>
          <p:cNvGrpSpPr/>
          <p:nvPr/>
        </p:nvGrpSpPr>
        <p:grpSpPr>
          <a:xfrm rot="0">
            <a:off x="1540290" y="2470372"/>
            <a:ext cx="263115" cy="26311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6" id="6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7" id="67"/>
          <p:cNvGrpSpPr/>
          <p:nvPr/>
        </p:nvGrpSpPr>
        <p:grpSpPr>
          <a:xfrm rot="0">
            <a:off x="1540290" y="3317993"/>
            <a:ext cx="263115" cy="263115"/>
            <a:chOff x="0" y="0"/>
            <a:chExt cx="812800" cy="812800"/>
          </a:xfrm>
        </p:grpSpPr>
        <p:sp>
          <p:nvSpPr>
            <p:cNvPr name="Freeform 68" id="6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9" id="6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0" id="70"/>
          <p:cNvGrpSpPr/>
          <p:nvPr/>
        </p:nvGrpSpPr>
        <p:grpSpPr>
          <a:xfrm rot="0">
            <a:off x="1540290" y="4165614"/>
            <a:ext cx="263115" cy="263115"/>
            <a:chOff x="0" y="0"/>
            <a:chExt cx="812800" cy="812800"/>
          </a:xfrm>
        </p:grpSpPr>
        <p:sp>
          <p:nvSpPr>
            <p:cNvPr name="Freeform 71" id="7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2" id="7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3" id="73"/>
          <p:cNvGrpSpPr/>
          <p:nvPr/>
        </p:nvGrpSpPr>
        <p:grpSpPr>
          <a:xfrm rot="0">
            <a:off x="1540290" y="5013235"/>
            <a:ext cx="263115" cy="26311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5" id="7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6" id="76"/>
          <p:cNvGrpSpPr/>
          <p:nvPr/>
        </p:nvGrpSpPr>
        <p:grpSpPr>
          <a:xfrm rot="0">
            <a:off x="1540290" y="5860856"/>
            <a:ext cx="263115" cy="263115"/>
            <a:chOff x="0" y="0"/>
            <a:chExt cx="812800" cy="812800"/>
          </a:xfrm>
        </p:grpSpPr>
        <p:sp>
          <p:nvSpPr>
            <p:cNvPr name="Freeform 77" id="7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8" id="7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9" id="79"/>
          <p:cNvGrpSpPr/>
          <p:nvPr/>
        </p:nvGrpSpPr>
        <p:grpSpPr>
          <a:xfrm rot="0">
            <a:off x="1540290" y="6708477"/>
            <a:ext cx="263115" cy="263115"/>
            <a:chOff x="0" y="0"/>
            <a:chExt cx="812800" cy="812800"/>
          </a:xfrm>
        </p:grpSpPr>
        <p:sp>
          <p:nvSpPr>
            <p:cNvPr name="Freeform 80" id="8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1" id="8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2" id="82"/>
          <p:cNvGrpSpPr/>
          <p:nvPr/>
        </p:nvGrpSpPr>
        <p:grpSpPr>
          <a:xfrm rot="0">
            <a:off x="1540290" y="7556097"/>
            <a:ext cx="263115" cy="263115"/>
            <a:chOff x="0" y="0"/>
            <a:chExt cx="812800" cy="812800"/>
          </a:xfrm>
        </p:grpSpPr>
        <p:sp>
          <p:nvSpPr>
            <p:cNvPr name="Freeform 83" id="8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4" id="8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5" id="85"/>
          <p:cNvGrpSpPr/>
          <p:nvPr/>
        </p:nvGrpSpPr>
        <p:grpSpPr>
          <a:xfrm rot="0">
            <a:off x="1540290" y="8403718"/>
            <a:ext cx="263115" cy="263115"/>
            <a:chOff x="0" y="0"/>
            <a:chExt cx="812800" cy="812800"/>
          </a:xfrm>
        </p:grpSpPr>
        <p:sp>
          <p:nvSpPr>
            <p:cNvPr name="Freeform 86" id="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7" id="8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88" id="88"/>
          <p:cNvSpPr/>
          <p:nvPr/>
        </p:nvSpPr>
        <p:spPr>
          <a:xfrm flipH="true" flipV="false" rot="3319912">
            <a:off x="757897" y="9004574"/>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6">
              <a:extLst>
                <a:ext uri="{96DAC541-7B7A-43D3-8B79-37D633B846F1}">
                  <asvg:svgBlip xmlns:asvg="http://schemas.microsoft.com/office/drawing/2016/SVG/main" r:embed="rId7"/>
                </a:ext>
              </a:extLst>
            </a:blip>
            <a:stretch>
              <a:fillRect l="-33955" t="-48632" r="0" b="0"/>
            </a:stretch>
          </a:blipFill>
        </p:spPr>
      </p:sp>
      <p:sp>
        <p:nvSpPr>
          <p:cNvPr name="Freeform 89" id="89"/>
          <p:cNvSpPr/>
          <p:nvPr/>
        </p:nvSpPr>
        <p:spPr>
          <a:xfrm flipH="false" flipV="false" rot="714418">
            <a:off x="10790133" y="3778464"/>
            <a:ext cx="4956470" cy="4016487"/>
          </a:xfrm>
          <a:custGeom>
            <a:avLst/>
            <a:gdLst/>
            <a:ahLst/>
            <a:cxnLst/>
            <a:rect r="r" b="b" t="t" l="l"/>
            <a:pathLst>
              <a:path h="4016487" w="4956470">
                <a:moveTo>
                  <a:pt x="0" y="0"/>
                </a:moveTo>
                <a:lnTo>
                  <a:pt x="4956470" y="0"/>
                </a:lnTo>
                <a:lnTo>
                  <a:pt x="4956470" y="4016487"/>
                </a:lnTo>
                <a:lnTo>
                  <a:pt x="0" y="4016487"/>
                </a:lnTo>
                <a:lnTo>
                  <a:pt x="0" y="0"/>
                </a:lnTo>
                <a:close/>
              </a:path>
            </a:pathLst>
          </a:custGeom>
          <a:blipFill>
            <a:blip r:embed="rId8"/>
            <a:stretch>
              <a:fillRect l="-10887" t="0" r="-10887" b="0"/>
            </a:stretch>
          </a:blipFill>
        </p:spPr>
      </p:sp>
      <p:grpSp>
        <p:nvGrpSpPr>
          <p:cNvPr name="Group 90" id="90"/>
          <p:cNvGrpSpPr/>
          <p:nvPr/>
        </p:nvGrpSpPr>
        <p:grpSpPr>
          <a:xfrm rot="0">
            <a:off x="594866" y="1690137"/>
            <a:ext cx="1232729" cy="7134324"/>
            <a:chOff x="0" y="0"/>
            <a:chExt cx="1643639" cy="9512432"/>
          </a:xfrm>
        </p:grpSpPr>
        <p:sp>
          <p:nvSpPr>
            <p:cNvPr name="TextBox 91" id="91"/>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2" id="92"/>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3" id="93"/>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4" id="94"/>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5" id="95"/>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6" id="96"/>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7" id="97"/>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9" id="99"/>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00" id="100"/>
          <p:cNvSpPr txBox="true"/>
          <p:nvPr/>
        </p:nvSpPr>
        <p:spPr>
          <a:xfrm rot="0">
            <a:off x="1912310" y="1389837"/>
            <a:ext cx="10116156" cy="3343275"/>
          </a:xfrm>
          <a:prstGeom prst="rect">
            <a:avLst/>
          </a:prstGeom>
        </p:spPr>
        <p:txBody>
          <a:bodyPr anchor="t" rtlCol="false" tIns="0" lIns="0" bIns="0" rIns="0">
            <a:spAutoFit/>
          </a:bodyPr>
          <a:lstStyle/>
          <a:p>
            <a:pPr algn="ctr">
              <a:lnSpc>
                <a:spcPts val="6359"/>
              </a:lnSpc>
            </a:pPr>
            <a:r>
              <a:rPr lang="en-US" sz="5299">
                <a:solidFill>
                  <a:srgbClr val="503D36"/>
                </a:solidFill>
                <a:latin typeface="Quicksand 1"/>
                <a:ea typeface="Quicksand 1"/>
                <a:cs typeface="Quicksand 1"/>
                <a:sym typeface="Quicksand 1"/>
              </a:rPr>
              <a:t>PUPIL PREMIUM</a:t>
            </a:r>
          </a:p>
          <a:p>
            <a:pPr algn="l">
              <a:lnSpc>
                <a:spcPts val="4439"/>
              </a:lnSpc>
            </a:pPr>
          </a:p>
          <a:p>
            <a:pPr algn="l">
              <a:lnSpc>
                <a:spcPts val="4439"/>
              </a:lnSpc>
            </a:pPr>
          </a:p>
          <a:p>
            <a:pPr algn="l">
              <a:lnSpc>
                <a:spcPts val="4439"/>
              </a:lnSpc>
            </a:pPr>
          </a:p>
          <a:p>
            <a:pPr algn="l" marL="0" indent="0" lvl="0">
              <a:lnSpc>
                <a:spcPts val="3479"/>
              </a:lnSpc>
              <a:spcBef>
                <a:spcPct val="0"/>
              </a:spcBef>
            </a:pPr>
          </a:p>
          <a:p>
            <a:pPr algn="ctr" marL="0" indent="0" lvl="0">
              <a:lnSpc>
                <a:spcPts val="3336"/>
              </a:lnSpc>
              <a:spcBef>
                <a:spcPct val="0"/>
              </a:spcBef>
            </a:pPr>
          </a:p>
        </p:txBody>
      </p:sp>
      <p:sp>
        <p:nvSpPr>
          <p:cNvPr name="TextBox 101" id="101"/>
          <p:cNvSpPr txBox="true"/>
          <p:nvPr/>
        </p:nvSpPr>
        <p:spPr>
          <a:xfrm rot="0">
            <a:off x="2306472" y="2535254"/>
            <a:ext cx="7937031" cy="6955156"/>
          </a:xfrm>
          <a:prstGeom prst="rect">
            <a:avLst/>
          </a:prstGeom>
        </p:spPr>
        <p:txBody>
          <a:bodyPr anchor="t" rtlCol="false" tIns="0" lIns="0" bIns="0" rIns="0">
            <a:spAutoFit/>
          </a:bodyPr>
          <a:lstStyle/>
          <a:p>
            <a:pPr algn="l">
              <a:lnSpc>
                <a:spcPts val="4619"/>
              </a:lnSpc>
              <a:spcBef>
                <a:spcPct val="0"/>
              </a:spcBef>
            </a:pPr>
            <a:r>
              <a:rPr lang="en-US" sz="3299">
                <a:solidFill>
                  <a:srgbClr val="503D36"/>
                </a:solidFill>
                <a:latin typeface="Sniglet"/>
                <a:ea typeface="Sniglet"/>
                <a:cs typeface="Sniglet"/>
                <a:sym typeface="Sniglet"/>
              </a:rPr>
              <a:t>If your child qualifies for free school meals and you register them, the school receives extra funding called Pupil Premium.</a:t>
            </a:r>
          </a:p>
          <a:p>
            <a:pPr algn="l">
              <a:lnSpc>
                <a:spcPts val="4619"/>
              </a:lnSpc>
              <a:spcBef>
                <a:spcPct val="0"/>
              </a:spcBef>
            </a:pPr>
            <a:r>
              <a:rPr lang="en-US" sz="3299">
                <a:solidFill>
                  <a:srgbClr val="503D36"/>
                </a:solidFill>
                <a:latin typeface="Sniglet"/>
                <a:ea typeface="Sniglet"/>
                <a:cs typeface="Sniglet"/>
                <a:sym typeface="Sniglet"/>
              </a:rPr>
              <a:t>This funding helps us provide additional support, resources, and opportunities, and may also help with things like uniform costs.</a:t>
            </a:r>
          </a:p>
          <a:p>
            <a:pPr algn="l">
              <a:lnSpc>
                <a:spcPts val="4619"/>
              </a:lnSpc>
              <a:spcBef>
                <a:spcPct val="0"/>
              </a:spcBef>
            </a:pPr>
            <a:r>
              <a:rPr lang="en-US" sz="3299">
                <a:solidFill>
                  <a:srgbClr val="503D36"/>
                </a:solidFill>
                <a:latin typeface="Sniglet"/>
                <a:ea typeface="Sniglet"/>
                <a:cs typeface="Sniglet"/>
                <a:sym typeface="Sniglet"/>
              </a:rPr>
              <a:t>It can also mean you are eligible for free or reduced holiday clubs (HAF).</a:t>
            </a:r>
          </a:p>
          <a:p>
            <a:pPr algn="l">
              <a:lnSpc>
                <a:spcPts val="4619"/>
              </a:lnSpc>
              <a:spcBef>
                <a:spcPct val="0"/>
              </a:spcBef>
            </a:pPr>
            <a:r>
              <a:rPr lang="en-US" sz="3299">
                <a:solidFill>
                  <a:srgbClr val="503D36"/>
                </a:solidFill>
                <a:latin typeface="Sniglet"/>
                <a:ea typeface="Sniglet"/>
                <a:cs typeface="Sniglet"/>
                <a:sym typeface="Sniglet"/>
              </a:rPr>
              <a:t>Please speak to Mrs Graham if you think you may be eligible—she will be happy to help.</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158679" y="1077683"/>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grpSp>
        <p:nvGrpSpPr>
          <p:cNvPr name="Group 61" id="61"/>
          <p:cNvGrpSpPr/>
          <p:nvPr/>
        </p:nvGrpSpPr>
        <p:grpSpPr>
          <a:xfrm rot="0">
            <a:off x="1540290" y="1622751"/>
            <a:ext cx="263115" cy="263115"/>
            <a:chOff x="0" y="0"/>
            <a:chExt cx="812800" cy="812800"/>
          </a:xfrm>
        </p:grpSpPr>
        <p:sp>
          <p:nvSpPr>
            <p:cNvPr name="Freeform 62" id="6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3" id="6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4" id="64"/>
          <p:cNvGrpSpPr/>
          <p:nvPr/>
        </p:nvGrpSpPr>
        <p:grpSpPr>
          <a:xfrm rot="0">
            <a:off x="1540290" y="2470372"/>
            <a:ext cx="263115" cy="263115"/>
            <a:chOff x="0" y="0"/>
            <a:chExt cx="812800" cy="812800"/>
          </a:xfrm>
        </p:grpSpPr>
        <p:sp>
          <p:nvSpPr>
            <p:cNvPr name="Freeform 65" id="6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6" id="6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7" id="67"/>
          <p:cNvGrpSpPr/>
          <p:nvPr/>
        </p:nvGrpSpPr>
        <p:grpSpPr>
          <a:xfrm rot="0">
            <a:off x="1540290" y="3317993"/>
            <a:ext cx="263115" cy="263115"/>
            <a:chOff x="0" y="0"/>
            <a:chExt cx="812800" cy="812800"/>
          </a:xfrm>
        </p:grpSpPr>
        <p:sp>
          <p:nvSpPr>
            <p:cNvPr name="Freeform 68" id="6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9" id="6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0" id="70"/>
          <p:cNvGrpSpPr/>
          <p:nvPr/>
        </p:nvGrpSpPr>
        <p:grpSpPr>
          <a:xfrm rot="0">
            <a:off x="1540290" y="4165614"/>
            <a:ext cx="263115" cy="263115"/>
            <a:chOff x="0" y="0"/>
            <a:chExt cx="812800" cy="812800"/>
          </a:xfrm>
        </p:grpSpPr>
        <p:sp>
          <p:nvSpPr>
            <p:cNvPr name="Freeform 71" id="7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2" id="7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3" id="73"/>
          <p:cNvGrpSpPr/>
          <p:nvPr/>
        </p:nvGrpSpPr>
        <p:grpSpPr>
          <a:xfrm rot="0">
            <a:off x="1540290" y="5013235"/>
            <a:ext cx="263115" cy="263115"/>
            <a:chOff x="0" y="0"/>
            <a:chExt cx="812800" cy="812800"/>
          </a:xfrm>
        </p:grpSpPr>
        <p:sp>
          <p:nvSpPr>
            <p:cNvPr name="Freeform 74" id="7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5" id="75"/>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6" id="76"/>
          <p:cNvGrpSpPr/>
          <p:nvPr/>
        </p:nvGrpSpPr>
        <p:grpSpPr>
          <a:xfrm rot="0">
            <a:off x="1540290" y="5860856"/>
            <a:ext cx="263115" cy="263115"/>
            <a:chOff x="0" y="0"/>
            <a:chExt cx="812800" cy="812800"/>
          </a:xfrm>
        </p:grpSpPr>
        <p:sp>
          <p:nvSpPr>
            <p:cNvPr name="Freeform 77" id="7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8" id="7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9" id="79"/>
          <p:cNvGrpSpPr/>
          <p:nvPr/>
        </p:nvGrpSpPr>
        <p:grpSpPr>
          <a:xfrm rot="0">
            <a:off x="1540290" y="6708477"/>
            <a:ext cx="263115" cy="263115"/>
            <a:chOff x="0" y="0"/>
            <a:chExt cx="812800" cy="812800"/>
          </a:xfrm>
        </p:grpSpPr>
        <p:sp>
          <p:nvSpPr>
            <p:cNvPr name="Freeform 80" id="8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1" id="8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2" id="82"/>
          <p:cNvGrpSpPr/>
          <p:nvPr/>
        </p:nvGrpSpPr>
        <p:grpSpPr>
          <a:xfrm rot="0">
            <a:off x="1540290" y="7556097"/>
            <a:ext cx="263115" cy="263115"/>
            <a:chOff x="0" y="0"/>
            <a:chExt cx="812800" cy="812800"/>
          </a:xfrm>
        </p:grpSpPr>
        <p:sp>
          <p:nvSpPr>
            <p:cNvPr name="Freeform 83" id="8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4" id="8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5" id="85"/>
          <p:cNvGrpSpPr/>
          <p:nvPr/>
        </p:nvGrpSpPr>
        <p:grpSpPr>
          <a:xfrm rot="0">
            <a:off x="1540290" y="8403718"/>
            <a:ext cx="263115" cy="263115"/>
            <a:chOff x="0" y="0"/>
            <a:chExt cx="812800" cy="812800"/>
          </a:xfrm>
        </p:grpSpPr>
        <p:sp>
          <p:nvSpPr>
            <p:cNvPr name="Freeform 86" id="8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7" id="8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88" id="88"/>
          <p:cNvSpPr/>
          <p:nvPr/>
        </p:nvSpPr>
        <p:spPr>
          <a:xfrm flipH="true" flipV="false" rot="3319912">
            <a:off x="757897" y="9004574"/>
            <a:ext cx="801563" cy="693516"/>
          </a:xfrm>
          <a:custGeom>
            <a:avLst/>
            <a:gdLst/>
            <a:ahLst/>
            <a:cxnLst/>
            <a:rect r="r" b="b" t="t" l="l"/>
            <a:pathLst>
              <a:path h="693516" w="801563">
                <a:moveTo>
                  <a:pt x="801563" y="0"/>
                </a:moveTo>
                <a:lnTo>
                  <a:pt x="0" y="0"/>
                </a:lnTo>
                <a:lnTo>
                  <a:pt x="0" y="693516"/>
                </a:lnTo>
                <a:lnTo>
                  <a:pt x="801563" y="693516"/>
                </a:lnTo>
                <a:lnTo>
                  <a:pt x="801563" y="0"/>
                </a:lnTo>
                <a:close/>
              </a:path>
            </a:pathLst>
          </a:custGeom>
          <a:blipFill>
            <a:blip r:embed="rId6">
              <a:extLst>
                <a:ext uri="{96DAC541-7B7A-43D3-8B79-37D633B846F1}">
                  <asvg:svgBlip xmlns:asvg="http://schemas.microsoft.com/office/drawing/2016/SVG/main" r:embed="rId7"/>
                </a:ext>
              </a:extLst>
            </a:blip>
            <a:stretch>
              <a:fillRect l="-33955" t="-48632" r="0" b="0"/>
            </a:stretch>
          </a:blipFill>
        </p:spPr>
      </p:sp>
      <p:grpSp>
        <p:nvGrpSpPr>
          <p:cNvPr name="Group 89" id="89"/>
          <p:cNvGrpSpPr/>
          <p:nvPr/>
        </p:nvGrpSpPr>
        <p:grpSpPr>
          <a:xfrm rot="0">
            <a:off x="594866" y="1690137"/>
            <a:ext cx="1232729" cy="7134324"/>
            <a:chOff x="0" y="0"/>
            <a:chExt cx="1643639" cy="9512432"/>
          </a:xfrm>
        </p:grpSpPr>
        <p:sp>
          <p:nvSpPr>
            <p:cNvPr name="TextBox 90" id="90"/>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1" id="91"/>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2" id="92"/>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3" id="93"/>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4" id="94"/>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5" id="95"/>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6" id="96"/>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7" id="97"/>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98" id="98"/>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99" id="99"/>
          <p:cNvSpPr txBox="true"/>
          <p:nvPr/>
        </p:nvSpPr>
        <p:spPr>
          <a:xfrm rot="0">
            <a:off x="1912310" y="1389837"/>
            <a:ext cx="14548568" cy="6543675"/>
          </a:xfrm>
          <a:prstGeom prst="rect">
            <a:avLst/>
          </a:prstGeom>
        </p:spPr>
        <p:txBody>
          <a:bodyPr anchor="t" rtlCol="false" tIns="0" lIns="0" bIns="0" rIns="0">
            <a:spAutoFit/>
          </a:bodyPr>
          <a:lstStyle/>
          <a:p>
            <a:pPr algn="ctr">
              <a:lnSpc>
                <a:spcPts val="6359"/>
              </a:lnSpc>
            </a:pPr>
            <a:r>
              <a:rPr lang="en-US" b="true" sz="5299">
                <a:solidFill>
                  <a:srgbClr val="503D36"/>
                </a:solidFill>
                <a:latin typeface="Quicksand 1 Bold"/>
                <a:ea typeface="Quicksand 1 Bold"/>
                <a:cs typeface="Quicksand 1 Bold"/>
                <a:sym typeface="Quicksand 1 Bold"/>
              </a:rPr>
              <a:t>GET INVOLVED WITH OUR SCHOOL</a:t>
            </a:r>
          </a:p>
          <a:p>
            <a:pPr algn="l">
              <a:lnSpc>
                <a:spcPts val="4439"/>
              </a:lnSpc>
            </a:pPr>
            <a:r>
              <a:rPr lang="en-US" sz="3699" b="true">
                <a:solidFill>
                  <a:srgbClr val="503D36"/>
                </a:solidFill>
                <a:latin typeface="Quicksand 1 Bold"/>
                <a:ea typeface="Quicksand 1 Bold"/>
                <a:cs typeface="Quicksand 1 Bold"/>
                <a:sym typeface="Quicksand 1 Bold"/>
              </a:rPr>
              <a:t>BECOME A GOVERNOR</a:t>
            </a:r>
          </a:p>
          <a:p>
            <a:pPr algn="l">
              <a:lnSpc>
                <a:spcPts val="3599"/>
              </a:lnSpc>
            </a:pPr>
          </a:p>
          <a:p>
            <a:pPr algn="l">
              <a:lnSpc>
                <a:spcPts val="3359"/>
              </a:lnSpc>
            </a:pPr>
          </a:p>
          <a:p>
            <a:pPr algn="l">
              <a:lnSpc>
                <a:spcPts val="2879"/>
              </a:lnSpc>
            </a:pPr>
          </a:p>
          <a:p>
            <a:pPr algn="l">
              <a:lnSpc>
                <a:spcPts val="4439"/>
              </a:lnSpc>
            </a:pPr>
          </a:p>
          <a:p>
            <a:pPr algn="l">
              <a:lnSpc>
                <a:spcPts val="4439"/>
              </a:lnSpc>
            </a:pPr>
          </a:p>
          <a:p>
            <a:pPr algn="l">
              <a:lnSpc>
                <a:spcPts val="4439"/>
              </a:lnSpc>
            </a:pPr>
          </a:p>
          <a:p>
            <a:pPr algn="l">
              <a:lnSpc>
                <a:spcPts val="4439"/>
              </a:lnSpc>
            </a:pPr>
            <a:r>
              <a:rPr lang="en-US" sz="3699" b="true">
                <a:solidFill>
                  <a:srgbClr val="503D36"/>
                </a:solidFill>
                <a:latin typeface="Quicksand 1 Bold"/>
                <a:ea typeface="Quicksand 1 Bold"/>
                <a:cs typeface="Quicksand 1 Bold"/>
                <a:sym typeface="Quicksand 1 Bold"/>
              </a:rPr>
              <a:t>JOIN THE PARENT-TEACHERS ASSOCIATION - FRIENDS OF WATER</a:t>
            </a:r>
          </a:p>
          <a:p>
            <a:pPr algn="l">
              <a:lnSpc>
                <a:spcPts val="2400"/>
              </a:lnSpc>
            </a:pPr>
          </a:p>
          <a:p>
            <a:pPr algn="l" marL="0" indent="0" lvl="0">
              <a:lnSpc>
                <a:spcPts val="3359"/>
              </a:lnSpc>
              <a:spcBef>
                <a:spcPct val="0"/>
              </a:spcBef>
            </a:pPr>
          </a:p>
          <a:p>
            <a:pPr algn="ctr" marL="0" indent="0" lvl="0">
              <a:lnSpc>
                <a:spcPts val="3336"/>
              </a:lnSpc>
              <a:spcBef>
                <a:spcPct val="0"/>
              </a:spcBef>
            </a:pPr>
          </a:p>
        </p:txBody>
      </p:sp>
      <p:sp>
        <p:nvSpPr>
          <p:cNvPr name="TextBox 100" id="100"/>
          <p:cNvSpPr txBox="true"/>
          <p:nvPr/>
        </p:nvSpPr>
        <p:spPr>
          <a:xfrm rot="0">
            <a:off x="1912310" y="2762711"/>
            <a:ext cx="14380923" cy="2555241"/>
          </a:xfrm>
          <a:prstGeom prst="rect">
            <a:avLst/>
          </a:prstGeom>
        </p:spPr>
        <p:txBody>
          <a:bodyPr anchor="t" rtlCol="false" tIns="0" lIns="0" bIns="0" rIns="0">
            <a:spAutoFit/>
          </a:bodyPr>
          <a:lstStyle/>
          <a:p>
            <a:pPr algn="l">
              <a:lnSpc>
                <a:spcPts val="4059"/>
              </a:lnSpc>
              <a:spcBef>
                <a:spcPct val="0"/>
              </a:spcBef>
            </a:pPr>
            <a:r>
              <a:rPr lang="en-US" b="true" sz="2899">
                <a:solidFill>
                  <a:srgbClr val="503D36"/>
                </a:solidFill>
                <a:latin typeface="Quicksand 1 Bold"/>
                <a:ea typeface="Quicksand 1 Bold"/>
                <a:cs typeface="Quicksand 1 Bold"/>
                <a:sym typeface="Quicksand 1 Bold"/>
              </a:rPr>
              <a:t>As a parent governor, you help shape the school’s vision and direction and ensure leaders are doing their job well.</a:t>
            </a:r>
          </a:p>
          <a:p>
            <a:pPr algn="l">
              <a:lnSpc>
                <a:spcPts val="4059"/>
              </a:lnSpc>
              <a:spcBef>
                <a:spcPct val="0"/>
              </a:spcBef>
            </a:pPr>
            <a:r>
              <a:rPr lang="en-US" b="true" sz="2899">
                <a:solidFill>
                  <a:srgbClr val="503D36"/>
                </a:solidFill>
                <a:latin typeface="Quicksand 1 Bold"/>
                <a:ea typeface="Quicksand 1 Bold"/>
                <a:cs typeface="Quicksand 1 Bold"/>
                <a:sym typeface="Quicksand 1 Bold"/>
              </a:rPr>
              <a:t>You bring an important parent perspective to decisions and discussions.</a:t>
            </a:r>
          </a:p>
          <a:p>
            <a:pPr algn="l">
              <a:lnSpc>
                <a:spcPts val="4059"/>
              </a:lnSpc>
              <a:spcBef>
                <a:spcPct val="0"/>
              </a:spcBef>
            </a:pPr>
            <a:r>
              <a:rPr lang="en-US" b="true" sz="2899">
                <a:solidFill>
                  <a:srgbClr val="503D36"/>
                </a:solidFill>
                <a:latin typeface="Quicksand 1 Bold"/>
                <a:ea typeface="Quicksand 1 Bold"/>
                <a:cs typeface="Quicksand 1 Bold"/>
                <a:sym typeface="Quicksand 1 Bold"/>
              </a:rPr>
              <a:t>Parent governors are elected by other parents, and anyone can put themselves forward.</a:t>
            </a:r>
          </a:p>
        </p:txBody>
      </p:sp>
      <p:sp>
        <p:nvSpPr>
          <p:cNvPr name="TextBox 101" id="101"/>
          <p:cNvSpPr txBox="true"/>
          <p:nvPr/>
        </p:nvSpPr>
        <p:spPr>
          <a:xfrm rot="0">
            <a:off x="2006802" y="7128107"/>
            <a:ext cx="14454076" cy="2076451"/>
          </a:xfrm>
          <a:prstGeom prst="rect">
            <a:avLst/>
          </a:prstGeom>
        </p:spPr>
        <p:txBody>
          <a:bodyPr anchor="t" rtlCol="false" tIns="0" lIns="0" bIns="0" rIns="0">
            <a:spAutoFit/>
          </a:bodyPr>
          <a:lstStyle/>
          <a:p>
            <a:pPr algn="l">
              <a:lnSpc>
                <a:spcPts val="4199"/>
              </a:lnSpc>
              <a:spcBef>
                <a:spcPct val="0"/>
              </a:spcBef>
            </a:pPr>
            <a:r>
              <a:rPr lang="en-US" b="true" sz="2999">
                <a:solidFill>
                  <a:srgbClr val="503D36"/>
                </a:solidFill>
                <a:latin typeface="Quicksand 1 Bold"/>
                <a:ea typeface="Quicksand 1 Bold"/>
                <a:cs typeface="Quicksand 1 Bold"/>
                <a:sym typeface="Quicksand 1 Bold"/>
              </a:rPr>
              <a:t>We help organise fundraising events throughout the year, such as discos, fairs, and competitions.</a:t>
            </a:r>
          </a:p>
          <a:p>
            <a:pPr algn="l">
              <a:lnSpc>
                <a:spcPts val="4199"/>
              </a:lnSpc>
              <a:spcBef>
                <a:spcPct val="0"/>
              </a:spcBef>
            </a:pPr>
            <a:r>
              <a:rPr lang="en-US" b="true" sz="2999">
                <a:solidFill>
                  <a:srgbClr val="503D36"/>
                </a:solidFill>
                <a:latin typeface="Quicksand 1 Bold"/>
                <a:ea typeface="Quicksand 1 Bold"/>
                <a:cs typeface="Quicksand 1 Bold"/>
                <a:sym typeface="Quicksand 1 Bold"/>
              </a:rPr>
              <a:t>The money raised helps provide extra opportunities and experiences for our children.</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pic>
        <p:nvPicPr>
          <p:cNvPr name="Picture 2" id="2"/>
          <p:cNvPicPr>
            <a:picLocks noChangeAspect="true"/>
          </p:cNvPicPr>
          <p:nvPr>
            <a:videoFile r:link="rId3"/>
          </p:nvPr>
        </p:nvPicPr>
        <p:blipFill>
          <a:blip r:embed="rId2"/>
          <a:stretch>
            <a:fillRect/>
          </a:stretch>
        </p:blipFill>
        <p:spPr>
          <a:xfrm rot="0">
            <a:off x="1135937" y="941574"/>
            <a:ext cx="15420221" cy="8667103"/>
          </a:xfrm>
          <a:prstGeom prst="rect">
            <a:avLst/>
          </a:prstGeom>
        </p:spPr>
      </p:pic>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3" id="93"/>
          <p:cNvGrpSpPr>
            <a:grpSpLocks noChangeAspect="true"/>
          </p:cNvGrpSpPr>
          <p:nvPr/>
        </p:nvGrpSpPr>
        <p:grpSpPr>
          <a:xfrm rot="-317438">
            <a:off x="11667188" y="2044839"/>
            <a:ext cx="3932408" cy="5235486"/>
            <a:chOff x="0" y="0"/>
            <a:chExt cx="3663950" cy="4878070"/>
          </a:xfrm>
        </p:grpSpPr>
        <p:sp>
          <p:nvSpPr>
            <p:cNvPr name="Freeform 94" id="94"/>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6"/>
              <a:stretch>
                <a:fillRect l="-50473" t="0" r="-50473" b="0"/>
              </a:stretch>
            </a:blipFill>
          </p:spPr>
        </p:sp>
        <p:sp>
          <p:nvSpPr>
            <p:cNvPr name="Freeform 95" id="95"/>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grpSp>
        <p:nvGrpSpPr>
          <p:cNvPr name="Group 96" id="96"/>
          <p:cNvGrpSpPr>
            <a:grpSpLocks noChangeAspect="true"/>
          </p:cNvGrpSpPr>
          <p:nvPr/>
        </p:nvGrpSpPr>
        <p:grpSpPr>
          <a:xfrm rot="382726">
            <a:off x="9495428" y="4318579"/>
            <a:ext cx="3065397" cy="4081176"/>
            <a:chOff x="0" y="0"/>
            <a:chExt cx="3663950" cy="4878070"/>
          </a:xfrm>
        </p:grpSpPr>
        <p:sp>
          <p:nvSpPr>
            <p:cNvPr name="Freeform 97" id="97"/>
            <p:cNvSpPr/>
            <p:nvPr/>
          </p:nvSpPr>
          <p:spPr>
            <a:xfrm flipH="false" flipV="false" rot="0">
              <a:off x="31750" y="31750"/>
              <a:ext cx="3600450" cy="4814570"/>
            </a:xfrm>
            <a:custGeom>
              <a:avLst/>
              <a:gdLst/>
              <a:ahLst/>
              <a:cxnLst/>
              <a:rect r="r" b="b" t="t" l="l"/>
              <a:pathLst>
                <a:path h="4814570" w="3600450">
                  <a:moveTo>
                    <a:pt x="0" y="0"/>
                  </a:moveTo>
                  <a:lnTo>
                    <a:pt x="3600450" y="0"/>
                  </a:lnTo>
                  <a:lnTo>
                    <a:pt x="3600450" y="4814570"/>
                  </a:lnTo>
                  <a:lnTo>
                    <a:pt x="0" y="4814570"/>
                  </a:lnTo>
                  <a:close/>
                </a:path>
              </a:pathLst>
            </a:custGeom>
            <a:blipFill>
              <a:blip r:embed="rId7"/>
              <a:stretch>
                <a:fillRect l="-50473" t="0" r="-50473" b="0"/>
              </a:stretch>
            </a:blipFill>
          </p:spPr>
        </p:sp>
        <p:sp>
          <p:nvSpPr>
            <p:cNvPr name="Freeform 98" id="98"/>
            <p:cNvSpPr/>
            <p:nvPr/>
          </p:nvSpPr>
          <p:spPr>
            <a:xfrm flipH="false" flipV="false" rot="0">
              <a:off x="0" y="0"/>
              <a:ext cx="3663950" cy="4878070"/>
            </a:xfrm>
            <a:custGeom>
              <a:avLst/>
              <a:gdLst/>
              <a:ahLst/>
              <a:cxnLst/>
              <a:rect r="r" b="b" t="t" l="l"/>
              <a:pathLst>
                <a:path h="4878070" w="366395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FCF4E8"/>
            </a:solidFill>
          </p:spPr>
        </p:sp>
      </p:grpSp>
      <p:sp>
        <p:nvSpPr>
          <p:cNvPr name="Freeform 99" id="99"/>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100" id="100"/>
          <p:cNvSpPr/>
          <p:nvPr/>
        </p:nvSpPr>
        <p:spPr>
          <a:xfrm flipH="false" flipV="false" rot="-299626">
            <a:off x="9446534" y="1562612"/>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10">
              <a:extLst>
                <a:ext uri="{96DAC541-7B7A-43D3-8B79-37D633B846F1}">
                  <asvg:svgBlip xmlns:asvg="http://schemas.microsoft.com/office/drawing/2016/SVG/main" r:embed="rId11"/>
                </a:ext>
              </a:extLst>
            </a:blip>
            <a:stretch>
              <a:fillRect l="0" t="-112263" r="0" b="0"/>
            </a:stretch>
          </a:blipFill>
        </p:spPr>
      </p:sp>
      <p:sp>
        <p:nvSpPr>
          <p:cNvPr name="Freeform 101" id="101"/>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2" id="102"/>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2">
              <a:extLst>
                <a:ext uri="{96DAC541-7B7A-43D3-8B79-37D633B846F1}">
                  <asvg:svgBlip xmlns:asvg="http://schemas.microsoft.com/office/drawing/2016/SVG/main" r:embed="rId13"/>
                </a:ext>
              </a:extLst>
            </a:blip>
            <a:stretch>
              <a:fillRect l="-33955" t="-48632" r="0" b="0"/>
            </a:stretch>
          </a:blipFill>
        </p:spPr>
      </p:sp>
      <p:sp>
        <p:nvSpPr>
          <p:cNvPr name="Freeform 103" id="103"/>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4"/>
            <a:stretch>
              <a:fillRect l="0" t="0" r="0" b="0"/>
            </a:stretch>
          </a:blipFill>
        </p:spPr>
      </p:sp>
      <p:sp>
        <p:nvSpPr>
          <p:cNvPr name="Freeform 104" id="104"/>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4"/>
            <a:stretch>
              <a:fillRect l="0" t="0" r="0" b="0"/>
            </a:stretch>
          </a:blipFill>
        </p:spPr>
      </p:sp>
      <p:sp>
        <p:nvSpPr>
          <p:cNvPr name="Freeform 105" id="105"/>
          <p:cNvSpPr/>
          <p:nvPr/>
        </p:nvSpPr>
        <p:spPr>
          <a:xfrm flipH="false" flipV="false" rot="0">
            <a:off x="3885187" y="1470992"/>
            <a:ext cx="2272981" cy="2165294"/>
          </a:xfrm>
          <a:custGeom>
            <a:avLst/>
            <a:gdLst/>
            <a:ahLst/>
            <a:cxnLst/>
            <a:rect r="r" b="b" t="t" l="l"/>
            <a:pathLst>
              <a:path h="2165294" w="2272981">
                <a:moveTo>
                  <a:pt x="0" y="0"/>
                </a:moveTo>
                <a:lnTo>
                  <a:pt x="2272981" y="0"/>
                </a:lnTo>
                <a:lnTo>
                  <a:pt x="2272981" y="2165293"/>
                </a:lnTo>
                <a:lnTo>
                  <a:pt x="0" y="2165293"/>
                </a:lnTo>
                <a:lnTo>
                  <a:pt x="0" y="0"/>
                </a:lnTo>
                <a:close/>
              </a:path>
            </a:pathLst>
          </a:custGeom>
          <a:blipFill>
            <a:blip r:embed="rId15"/>
            <a:stretch>
              <a:fillRect l="0" t="0" r="0" b="0"/>
            </a:stretch>
          </a:blipFill>
        </p:spPr>
      </p:sp>
      <p:grpSp>
        <p:nvGrpSpPr>
          <p:cNvPr name="Group 106" id="106"/>
          <p:cNvGrpSpPr/>
          <p:nvPr/>
        </p:nvGrpSpPr>
        <p:grpSpPr>
          <a:xfrm rot="0">
            <a:off x="594866" y="1690137"/>
            <a:ext cx="1232729" cy="7134324"/>
            <a:chOff x="0" y="0"/>
            <a:chExt cx="1643639" cy="9512432"/>
          </a:xfrm>
        </p:grpSpPr>
        <p:sp>
          <p:nvSpPr>
            <p:cNvPr name="TextBox 107" id="107"/>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2" id="112"/>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3" id="113"/>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4" id="114"/>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5" id="115"/>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TextBox 116" id="116"/>
          <p:cNvSpPr txBox="true"/>
          <p:nvPr/>
        </p:nvSpPr>
        <p:spPr>
          <a:xfrm rot="0">
            <a:off x="1670910" y="3831927"/>
            <a:ext cx="7340596" cy="4924425"/>
          </a:xfrm>
          <a:prstGeom prst="rect">
            <a:avLst/>
          </a:prstGeom>
        </p:spPr>
        <p:txBody>
          <a:bodyPr anchor="t" rtlCol="false" tIns="0" lIns="0" bIns="0" rIns="0">
            <a:spAutoFit/>
          </a:bodyPr>
          <a:lstStyle/>
          <a:p>
            <a:pPr algn="ctr">
              <a:lnSpc>
                <a:spcPts val="4984"/>
              </a:lnSpc>
            </a:pPr>
            <a:r>
              <a:rPr lang="en-US" sz="4153">
                <a:solidFill>
                  <a:srgbClr val="503D36"/>
                </a:solidFill>
                <a:latin typeface="Quicksand 1"/>
                <a:ea typeface="Quicksand 1"/>
                <a:cs typeface="Quicksand 1"/>
                <a:sym typeface="Quicksand 1"/>
              </a:rPr>
              <a:t>DATES FOR YOUR DIARY</a:t>
            </a:r>
          </a:p>
          <a:p>
            <a:pPr algn="l">
              <a:lnSpc>
                <a:spcPts val="4984"/>
              </a:lnSpc>
            </a:pPr>
          </a:p>
          <a:p>
            <a:pPr algn="l" marL="572946" indent="-286473" lvl="1">
              <a:lnSpc>
                <a:spcPts val="3184"/>
              </a:lnSpc>
              <a:buFont typeface="Arial"/>
              <a:buChar char="•"/>
            </a:pPr>
            <a:r>
              <a:rPr lang="en-US" b="true" sz="2653">
                <a:solidFill>
                  <a:srgbClr val="503D36"/>
                </a:solidFill>
                <a:latin typeface="Quicksand 1 Bold"/>
                <a:ea typeface="Quicksand 1 Bold"/>
                <a:cs typeface="Quicksand 1 Bold"/>
                <a:sym typeface="Quicksand 1 Bold"/>
              </a:rPr>
              <a:t>WEDNESDAY 1</a:t>
            </a:r>
            <a:r>
              <a:rPr lang="en-US" b="true" sz="2653">
                <a:solidFill>
                  <a:srgbClr val="503D36"/>
                </a:solidFill>
                <a:latin typeface="Quicksand 1 Bold"/>
                <a:ea typeface="Quicksand 1 Bold"/>
                <a:cs typeface="Quicksand 1 Bold"/>
                <a:sym typeface="Quicksand 1 Bold"/>
              </a:rPr>
              <a:t>ST</a:t>
            </a:r>
            <a:r>
              <a:rPr lang="en-US" b="true" sz="2653">
                <a:solidFill>
                  <a:srgbClr val="503D36"/>
                </a:solidFill>
                <a:latin typeface="Quicksand 1 Bold"/>
                <a:ea typeface="Quicksand 1 Bold"/>
                <a:cs typeface="Quicksand 1 Bold"/>
                <a:sym typeface="Quicksand 1 Bold"/>
              </a:rPr>
              <a:t> JULY - TRANSITION MORNING 9:10 - 10:10  (ONE PARENT INVITED)</a:t>
            </a:r>
          </a:p>
          <a:p>
            <a:pPr algn="l" marL="572946" indent="-286473" lvl="1">
              <a:lnSpc>
                <a:spcPts val="3184"/>
              </a:lnSpc>
              <a:buFont typeface="Arial"/>
              <a:buChar char="•"/>
            </a:pPr>
            <a:r>
              <a:rPr lang="en-US" b="true" sz="2653">
                <a:solidFill>
                  <a:srgbClr val="503D36"/>
                </a:solidFill>
                <a:latin typeface="Quicksand 1 Bold"/>
                <a:ea typeface="Quicksand 1 Bold"/>
                <a:cs typeface="Quicksand 1 Bold"/>
                <a:sym typeface="Quicksand 1 Bold"/>
              </a:rPr>
              <a:t>TUESDAY 7</a:t>
            </a:r>
            <a:r>
              <a:rPr lang="en-US" b="true" sz="2653">
                <a:solidFill>
                  <a:srgbClr val="503D36"/>
                </a:solidFill>
                <a:latin typeface="Quicksand 1 Bold"/>
                <a:ea typeface="Quicksand 1 Bold"/>
                <a:cs typeface="Quicksand 1 Bold"/>
                <a:sym typeface="Quicksand 1 Bold"/>
              </a:rPr>
              <a:t>TH</a:t>
            </a:r>
            <a:r>
              <a:rPr lang="en-US" b="true" sz="2653">
                <a:solidFill>
                  <a:srgbClr val="503D36"/>
                </a:solidFill>
                <a:latin typeface="Quicksand 1 Bold"/>
                <a:ea typeface="Quicksand 1 Bold"/>
                <a:cs typeface="Quicksand 1 Bold"/>
                <a:sym typeface="Quicksand 1 Bold"/>
              </a:rPr>
              <a:t> JULY - 9:05 - 11:30 TRANSITION MORNING (CHILDREN ONLY) </a:t>
            </a:r>
          </a:p>
          <a:p>
            <a:pPr algn="l" marL="572946" indent="-286473" lvl="1">
              <a:lnSpc>
                <a:spcPts val="3184"/>
              </a:lnSpc>
              <a:buFont typeface="Arial"/>
              <a:buChar char="•"/>
            </a:pPr>
            <a:r>
              <a:rPr lang="en-US" b="true" sz="2653">
                <a:solidFill>
                  <a:srgbClr val="503D36"/>
                </a:solidFill>
                <a:latin typeface="Quicksand 1 Bold"/>
                <a:ea typeface="Quicksand 1 Bold"/>
                <a:cs typeface="Quicksand 1 Bold"/>
                <a:sym typeface="Quicksand 1 Bold"/>
              </a:rPr>
              <a:t>17</a:t>
            </a:r>
            <a:r>
              <a:rPr lang="en-US" b="true" sz="2653">
                <a:solidFill>
                  <a:srgbClr val="503D36"/>
                </a:solidFill>
                <a:latin typeface="Quicksand 1 Bold"/>
                <a:ea typeface="Quicksand 1 Bold"/>
                <a:cs typeface="Quicksand 1 Bold"/>
                <a:sym typeface="Quicksand 1 Bold"/>
              </a:rPr>
              <a:t>TH</a:t>
            </a:r>
            <a:r>
              <a:rPr lang="en-US" b="true" sz="2653">
                <a:solidFill>
                  <a:srgbClr val="503D36"/>
                </a:solidFill>
                <a:latin typeface="Quicksand 1 Bold"/>
                <a:ea typeface="Quicksand 1 Bold"/>
                <a:cs typeface="Quicksand 1 Bold"/>
                <a:sym typeface="Quicksand 1 Bold"/>
              </a:rPr>
              <a:t> JULY - FAMILY FOREST SESSION 9:15 A.M. -11:00 A.M (APPROX)</a:t>
            </a:r>
          </a:p>
          <a:p>
            <a:pPr algn="l">
              <a:lnSpc>
                <a:spcPts val="4024"/>
              </a:lnSpc>
            </a:pPr>
          </a:p>
          <a:p>
            <a:pPr algn="ctr" marL="0" indent="0" lvl="0">
              <a:lnSpc>
                <a:spcPts val="2879"/>
              </a:lnSpc>
              <a:spcBef>
                <a:spcPct val="0"/>
              </a:spcBef>
            </a:pP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9FC2B6"/>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7844350" y="-264431"/>
            <a:ext cx="10443650" cy="11081561"/>
          </a:xfrm>
          <a:custGeom>
            <a:avLst/>
            <a:gdLst/>
            <a:ahLst/>
            <a:cxnLst/>
            <a:rect r="r" b="b" t="t" l="l"/>
            <a:pathLst>
              <a:path h="11081561" w="10443650">
                <a:moveTo>
                  <a:pt x="0" y="0"/>
                </a:moveTo>
                <a:lnTo>
                  <a:pt x="10443650" y="0"/>
                </a:lnTo>
                <a:lnTo>
                  <a:pt x="10443650" y="11081561"/>
                </a:lnTo>
                <a:lnTo>
                  <a:pt x="0" y="11081561"/>
                </a:lnTo>
                <a:lnTo>
                  <a:pt x="0" y="0"/>
                </a:lnTo>
                <a:close/>
              </a:path>
            </a:pathLst>
          </a:custGeom>
          <a:blipFill>
            <a:blip r:embed="rId2">
              <a:extLst>
                <a:ext uri="{96DAC541-7B7A-43D3-8B79-37D633B846F1}">
                  <asvg:svgBlip xmlns:asvg="http://schemas.microsoft.com/office/drawing/2016/SVG/main" r:embed="rId3"/>
                </a:ext>
              </a:extLst>
            </a:blip>
            <a:stretch>
              <a:fillRect l="0" t="0" r="-90379" b="-3737"/>
            </a:stretch>
          </a:blipFill>
        </p:spPr>
      </p:sp>
      <p:sp>
        <p:nvSpPr>
          <p:cNvPr name="Freeform 3" id="3"/>
          <p:cNvSpPr/>
          <p:nvPr/>
        </p:nvSpPr>
        <p:spPr>
          <a:xfrm flipH="false" flipV="false" rot="-10800000">
            <a:off x="-200148" y="-397281"/>
            <a:ext cx="10443650" cy="11081561"/>
          </a:xfrm>
          <a:custGeom>
            <a:avLst/>
            <a:gdLst/>
            <a:ahLst/>
            <a:cxnLst/>
            <a:rect r="r" b="b" t="t" l="l"/>
            <a:pathLst>
              <a:path h="11081561" w="10443650">
                <a:moveTo>
                  <a:pt x="0" y="0"/>
                </a:moveTo>
                <a:lnTo>
                  <a:pt x="10443650" y="0"/>
                </a:lnTo>
                <a:lnTo>
                  <a:pt x="10443650" y="11081562"/>
                </a:lnTo>
                <a:lnTo>
                  <a:pt x="0" y="11081562"/>
                </a:lnTo>
                <a:lnTo>
                  <a:pt x="0" y="0"/>
                </a:lnTo>
                <a:close/>
              </a:path>
            </a:pathLst>
          </a:custGeom>
          <a:blipFill>
            <a:blip r:embed="rId2">
              <a:extLst>
                <a:ext uri="{96DAC541-7B7A-43D3-8B79-37D633B846F1}">
                  <asvg:svgBlip xmlns:asvg="http://schemas.microsoft.com/office/drawing/2016/SVG/main" r:embed="rId3"/>
                </a:ext>
              </a:extLst>
            </a:blip>
            <a:stretch>
              <a:fillRect l="-90379" t="-3737" r="0" b="0"/>
            </a:stretch>
          </a:blipFill>
        </p:spPr>
      </p:sp>
      <p:grpSp>
        <p:nvGrpSpPr>
          <p:cNvPr name="Group 4" id="4"/>
          <p:cNvGrpSpPr/>
          <p:nvPr/>
        </p:nvGrpSpPr>
        <p:grpSpPr>
          <a:xfrm rot="0">
            <a:off x="15164201" y="5190915"/>
            <a:ext cx="2279617" cy="1191585"/>
            <a:chOff x="0" y="0"/>
            <a:chExt cx="3039489" cy="1588780"/>
          </a:xfrm>
        </p:grpSpPr>
        <p:grpSp>
          <p:nvGrpSpPr>
            <p:cNvPr name="Group 5" id="5"/>
            <p:cNvGrpSpPr/>
            <p:nvPr/>
          </p:nvGrpSpPr>
          <p:grpSpPr>
            <a:xfrm rot="0">
              <a:off x="0" y="0"/>
              <a:ext cx="3039489" cy="1588780"/>
              <a:chOff x="0" y="0"/>
              <a:chExt cx="620810" cy="324506"/>
            </a:xfrm>
          </p:grpSpPr>
          <p:sp>
            <p:nvSpPr>
              <p:cNvPr name="Freeform 6" id="6"/>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6262"/>
              </a:solidFill>
            </p:spPr>
          </p:sp>
          <p:sp>
            <p:nvSpPr>
              <p:cNvPr name="TextBox 7" id="7"/>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8" id="8"/>
            <p:cNvGrpSpPr/>
            <p:nvPr/>
          </p:nvGrpSpPr>
          <p:grpSpPr>
            <a:xfrm rot="0">
              <a:off x="1234950" y="117213"/>
              <a:ext cx="1688828" cy="1354354"/>
              <a:chOff x="0" y="0"/>
              <a:chExt cx="344940" cy="276625"/>
            </a:xfrm>
          </p:grpSpPr>
          <p:sp>
            <p:nvSpPr>
              <p:cNvPr name="Freeform 9" id="9"/>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6262"/>
              </a:solidFill>
              <a:ln w="28575" cap="sq">
                <a:solidFill>
                  <a:srgbClr val="FCF4E8"/>
                </a:solidFill>
                <a:prstDash val="lgDash"/>
                <a:miter/>
              </a:ln>
            </p:spPr>
          </p:sp>
          <p:sp>
            <p:nvSpPr>
              <p:cNvPr name="TextBox 10" id="10"/>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1" id="11"/>
          <p:cNvGrpSpPr/>
          <p:nvPr/>
        </p:nvGrpSpPr>
        <p:grpSpPr>
          <a:xfrm rot="0">
            <a:off x="15164201" y="6477329"/>
            <a:ext cx="2279617" cy="1191585"/>
            <a:chOff x="0" y="0"/>
            <a:chExt cx="3039489" cy="1588780"/>
          </a:xfrm>
        </p:grpSpPr>
        <p:grpSp>
          <p:nvGrpSpPr>
            <p:cNvPr name="Group 12" id="12"/>
            <p:cNvGrpSpPr/>
            <p:nvPr/>
          </p:nvGrpSpPr>
          <p:grpSpPr>
            <a:xfrm rot="0">
              <a:off x="0" y="0"/>
              <a:ext cx="3039489" cy="1588780"/>
              <a:chOff x="0" y="0"/>
              <a:chExt cx="620810" cy="324506"/>
            </a:xfrm>
          </p:grpSpPr>
          <p:sp>
            <p:nvSpPr>
              <p:cNvPr name="Freeform 13" id="13"/>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E78462"/>
              </a:solidFill>
            </p:spPr>
          </p:sp>
          <p:sp>
            <p:nvSpPr>
              <p:cNvPr name="TextBox 14" id="14"/>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15" id="15"/>
            <p:cNvGrpSpPr/>
            <p:nvPr/>
          </p:nvGrpSpPr>
          <p:grpSpPr>
            <a:xfrm rot="0">
              <a:off x="1234950" y="117213"/>
              <a:ext cx="1688828" cy="1354354"/>
              <a:chOff x="0" y="0"/>
              <a:chExt cx="344940" cy="276625"/>
            </a:xfrm>
          </p:grpSpPr>
          <p:sp>
            <p:nvSpPr>
              <p:cNvPr name="Freeform 16" id="16"/>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E78462"/>
              </a:solidFill>
              <a:ln w="28575" cap="sq">
                <a:solidFill>
                  <a:srgbClr val="FCF4E8"/>
                </a:solidFill>
                <a:prstDash val="lgDash"/>
                <a:miter/>
              </a:ln>
            </p:spPr>
          </p:sp>
          <p:sp>
            <p:nvSpPr>
              <p:cNvPr name="TextBox 17" id="17"/>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18" id="18"/>
          <p:cNvGrpSpPr/>
          <p:nvPr/>
        </p:nvGrpSpPr>
        <p:grpSpPr>
          <a:xfrm rot="0">
            <a:off x="15164201" y="7763743"/>
            <a:ext cx="2279617" cy="1191585"/>
            <a:chOff x="0" y="0"/>
            <a:chExt cx="3039489" cy="1588780"/>
          </a:xfrm>
        </p:grpSpPr>
        <p:grpSp>
          <p:nvGrpSpPr>
            <p:cNvPr name="Group 19" id="19"/>
            <p:cNvGrpSpPr/>
            <p:nvPr/>
          </p:nvGrpSpPr>
          <p:grpSpPr>
            <a:xfrm rot="0">
              <a:off x="0" y="0"/>
              <a:ext cx="3039489" cy="1588780"/>
              <a:chOff x="0" y="0"/>
              <a:chExt cx="620810" cy="324506"/>
            </a:xfrm>
          </p:grpSpPr>
          <p:sp>
            <p:nvSpPr>
              <p:cNvPr name="Freeform 20" id="20"/>
              <p:cNvSpPr/>
              <p:nvPr/>
            </p:nvSpPr>
            <p:spPr>
              <a:xfrm flipH="false" flipV="false" rot="0">
                <a:off x="0" y="0"/>
                <a:ext cx="620810" cy="324506"/>
              </a:xfrm>
              <a:custGeom>
                <a:avLst/>
                <a:gdLst/>
                <a:ahLst/>
                <a:cxnLst/>
                <a:rect r="r" b="b" t="t" l="l"/>
                <a:pathLst>
                  <a:path h="324506" w="620810">
                    <a:moveTo>
                      <a:pt x="84904" y="0"/>
                    </a:moveTo>
                    <a:lnTo>
                      <a:pt x="535907" y="0"/>
                    </a:lnTo>
                    <a:cubicBezTo>
                      <a:pt x="558424" y="0"/>
                      <a:pt x="580020" y="8945"/>
                      <a:pt x="595943" y="24868"/>
                    </a:cubicBezTo>
                    <a:cubicBezTo>
                      <a:pt x="611865" y="40790"/>
                      <a:pt x="620810" y="62386"/>
                      <a:pt x="620810" y="84904"/>
                    </a:cubicBezTo>
                    <a:lnTo>
                      <a:pt x="620810" y="239602"/>
                    </a:lnTo>
                    <a:cubicBezTo>
                      <a:pt x="620810" y="262120"/>
                      <a:pt x="611865" y="283715"/>
                      <a:pt x="595943" y="299638"/>
                    </a:cubicBezTo>
                    <a:cubicBezTo>
                      <a:pt x="580020" y="315560"/>
                      <a:pt x="558424" y="324506"/>
                      <a:pt x="535907" y="324506"/>
                    </a:cubicBezTo>
                    <a:lnTo>
                      <a:pt x="84904" y="324506"/>
                    </a:lnTo>
                    <a:cubicBezTo>
                      <a:pt x="62386" y="324506"/>
                      <a:pt x="40790" y="315560"/>
                      <a:pt x="24868" y="299638"/>
                    </a:cubicBezTo>
                    <a:cubicBezTo>
                      <a:pt x="8945" y="283715"/>
                      <a:pt x="0" y="262120"/>
                      <a:pt x="0" y="239602"/>
                    </a:cubicBezTo>
                    <a:lnTo>
                      <a:pt x="0" y="84904"/>
                    </a:lnTo>
                    <a:cubicBezTo>
                      <a:pt x="0" y="62386"/>
                      <a:pt x="8945" y="40790"/>
                      <a:pt x="24868" y="24868"/>
                    </a:cubicBezTo>
                    <a:cubicBezTo>
                      <a:pt x="40790" y="8945"/>
                      <a:pt x="62386" y="0"/>
                      <a:pt x="84904" y="0"/>
                    </a:cubicBezTo>
                    <a:close/>
                  </a:path>
                </a:pathLst>
              </a:custGeom>
              <a:solidFill>
                <a:srgbClr val="FFCF91"/>
              </a:solidFill>
            </p:spPr>
          </p:sp>
          <p:sp>
            <p:nvSpPr>
              <p:cNvPr name="TextBox 21" id="21"/>
              <p:cNvSpPr txBox="true"/>
              <p:nvPr/>
            </p:nvSpPr>
            <p:spPr>
              <a:xfrm>
                <a:off x="0" y="-47625"/>
                <a:ext cx="620810" cy="372131"/>
              </a:xfrm>
              <a:prstGeom prst="rect">
                <a:avLst/>
              </a:prstGeom>
            </p:spPr>
            <p:txBody>
              <a:bodyPr anchor="ctr" rtlCol="false" tIns="51986" lIns="51986" bIns="51986" rIns="51986"/>
              <a:lstStyle/>
              <a:p>
                <a:pPr algn="ctr">
                  <a:lnSpc>
                    <a:spcPts val="2659"/>
                  </a:lnSpc>
                </a:pPr>
              </a:p>
            </p:txBody>
          </p:sp>
        </p:grpSp>
        <p:grpSp>
          <p:nvGrpSpPr>
            <p:cNvPr name="Group 22" id="22"/>
            <p:cNvGrpSpPr/>
            <p:nvPr/>
          </p:nvGrpSpPr>
          <p:grpSpPr>
            <a:xfrm rot="0">
              <a:off x="1234950" y="117213"/>
              <a:ext cx="1688828" cy="1354354"/>
              <a:chOff x="0" y="0"/>
              <a:chExt cx="344940" cy="276625"/>
            </a:xfrm>
          </p:grpSpPr>
          <p:sp>
            <p:nvSpPr>
              <p:cNvPr name="Freeform 23" id="23"/>
              <p:cNvSpPr/>
              <p:nvPr/>
            </p:nvSpPr>
            <p:spPr>
              <a:xfrm flipH="false" flipV="false" rot="0">
                <a:off x="0" y="0"/>
                <a:ext cx="344940" cy="276625"/>
              </a:xfrm>
              <a:custGeom>
                <a:avLst/>
                <a:gdLst/>
                <a:ahLst/>
                <a:cxnLst/>
                <a:rect r="r" b="b" t="t" l="l"/>
                <a:pathLst>
                  <a:path h="276625" w="344940">
                    <a:moveTo>
                      <a:pt x="122245" y="0"/>
                    </a:moveTo>
                    <a:lnTo>
                      <a:pt x="222695" y="0"/>
                    </a:lnTo>
                    <a:cubicBezTo>
                      <a:pt x="290209" y="0"/>
                      <a:pt x="344940" y="54731"/>
                      <a:pt x="344940" y="122245"/>
                    </a:cubicBezTo>
                    <a:lnTo>
                      <a:pt x="344940" y="154379"/>
                    </a:lnTo>
                    <a:cubicBezTo>
                      <a:pt x="344940" y="221893"/>
                      <a:pt x="290209" y="276625"/>
                      <a:pt x="222695" y="276625"/>
                    </a:cubicBezTo>
                    <a:lnTo>
                      <a:pt x="122245" y="276625"/>
                    </a:lnTo>
                    <a:cubicBezTo>
                      <a:pt x="54731" y="276625"/>
                      <a:pt x="0" y="221893"/>
                      <a:pt x="0" y="154379"/>
                    </a:cubicBezTo>
                    <a:lnTo>
                      <a:pt x="0" y="122245"/>
                    </a:lnTo>
                    <a:cubicBezTo>
                      <a:pt x="0" y="54731"/>
                      <a:pt x="54731" y="0"/>
                      <a:pt x="122245" y="0"/>
                    </a:cubicBezTo>
                    <a:close/>
                  </a:path>
                </a:pathLst>
              </a:custGeom>
              <a:solidFill>
                <a:srgbClr val="FFCF91"/>
              </a:solidFill>
              <a:ln w="28575" cap="sq">
                <a:solidFill>
                  <a:srgbClr val="FCF4E8"/>
                </a:solidFill>
                <a:prstDash val="lgDash"/>
                <a:miter/>
              </a:ln>
            </p:spPr>
          </p:sp>
          <p:sp>
            <p:nvSpPr>
              <p:cNvPr name="TextBox 24" id="24"/>
              <p:cNvSpPr txBox="true"/>
              <p:nvPr/>
            </p:nvSpPr>
            <p:spPr>
              <a:xfrm>
                <a:off x="0" y="-47625"/>
                <a:ext cx="344940" cy="324250"/>
              </a:xfrm>
              <a:prstGeom prst="rect">
                <a:avLst/>
              </a:prstGeom>
            </p:spPr>
            <p:txBody>
              <a:bodyPr anchor="ctr" rtlCol="false" tIns="51986" lIns="51986" bIns="51986" rIns="51986"/>
              <a:lstStyle/>
              <a:p>
                <a:pPr algn="ctr">
                  <a:lnSpc>
                    <a:spcPts val="2659"/>
                  </a:lnSpc>
                </a:pPr>
              </a:p>
            </p:txBody>
          </p:sp>
        </p:grpSp>
      </p:grpSp>
      <p:grpSp>
        <p:nvGrpSpPr>
          <p:cNvPr name="Group 25" id="25"/>
          <p:cNvGrpSpPr/>
          <p:nvPr/>
        </p:nvGrpSpPr>
        <p:grpSpPr>
          <a:xfrm rot="0">
            <a:off x="15256948" y="1331671"/>
            <a:ext cx="2186870" cy="1191585"/>
            <a:chOff x="0" y="0"/>
            <a:chExt cx="2915827" cy="1588780"/>
          </a:xfrm>
        </p:grpSpPr>
        <p:grpSp>
          <p:nvGrpSpPr>
            <p:cNvPr name="Group 26" id="26"/>
            <p:cNvGrpSpPr/>
            <p:nvPr/>
          </p:nvGrpSpPr>
          <p:grpSpPr>
            <a:xfrm rot="0">
              <a:off x="0" y="0"/>
              <a:ext cx="2915827" cy="1588780"/>
              <a:chOff x="0" y="0"/>
              <a:chExt cx="595553" cy="324506"/>
            </a:xfrm>
          </p:grpSpPr>
          <p:sp>
            <p:nvSpPr>
              <p:cNvPr name="Freeform 27" id="27"/>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6262"/>
              </a:solidFill>
            </p:spPr>
          </p:sp>
          <p:sp>
            <p:nvSpPr>
              <p:cNvPr name="TextBox 28" id="28"/>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29" id="29"/>
            <p:cNvGrpSpPr/>
            <p:nvPr/>
          </p:nvGrpSpPr>
          <p:grpSpPr>
            <a:xfrm rot="0">
              <a:off x="135707" y="117213"/>
              <a:ext cx="2664410" cy="1354354"/>
              <a:chOff x="0" y="0"/>
              <a:chExt cx="544201" cy="276625"/>
            </a:xfrm>
          </p:grpSpPr>
          <p:sp>
            <p:nvSpPr>
              <p:cNvPr name="Freeform 30" id="30"/>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6262"/>
              </a:solidFill>
              <a:ln w="28575" cap="sq">
                <a:solidFill>
                  <a:srgbClr val="FCF4E8"/>
                </a:solidFill>
                <a:prstDash val="lgDash"/>
                <a:miter/>
              </a:ln>
            </p:spPr>
          </p:sp>
          <p:sp>
            <p:nvSpPr>
              <p:cNvPr name="TextBox 31" id="31"/>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2" id="32"/>
          <p:cNvGrpSpPr/>
          <p:nvPr/>
        </p:nvGrpSpPr>
        <p:grpSpPr>
          <a:xfrm rot="0">
            <a:off x="15256948" y="2618086"/>
            <a:ext cx="2186870" cy="1191585"/>
            <a:chOff x="0" y="0"/>
            <a:chExt cx="2915827" cy="1588780"/>
          </a:xfrm>
        </p:grpSpPr>
        <p:grpSp>
          <p:nvGrpSpPr>
            <p:cNvPr name="Group 33" id="33"/>
            <p:cNvGrpSpPr/>
            <p:nvPr/>
          </p:nvGrpSpPr>
          <p:grpSpPr>
            <a:xfrm rot="0">
              <a:off x="0" y="0"/>
              <a:ext cx="2915827" cy="1588780"/>
              <a:chOff x="0" y="0"/>
              <a:chExt cx="595553" cy="324506"/>
            </a:xfrm>
          </p:grpSpPr>
          <p:sp>
            <p:nvSpPr>
              <p:cNvPr name="Freeform 34" id="34"/>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E78462"/>
              </a:solidFill>
            </p:spPr>
          </p:sp>
          <p:sp>
            <p:nvSpPr>
              <p:cNvPr name="TextBox 35" id="35"/>
              <p:cNvSpPr txBox="true"/>
              <p:nvPr/>
            </p:nvSpPr>
            <p:spPr>
              <a:xfrm>
                <a:off x="0" y="-47625"/>
                <a:ext cx="595553" cy="372131"/>
              </a:xfrm>
              <a:prstGeom prst="rect">
                <a:avLst/>
              </a:prstGeom>
            </p:spPr>
            <p:txBody>
              <a:bodyPr anchor="ctr" rtlCol="false" tIns="51986" lIns="51986" bIns="51986" rIns="51986"/>
              <a:lstStyle/>
              <a:p>
                <a:pPr algn="ctr">
                  <a:lnSpc>
                    <a:spcPts val="2659"/>
                  </a:lnSpc>
                </a:pPr>
              </a:p>
            </p:txBody>
          </p:sp>
        </p:grpSp>
        <p:grpSp>
          <p:nvGrpSpPr>
            <p:cNvPr name="Group 36" id="36"/>
            <p:cNvGrpSpPr/>
            <p:nvPr/>
          </p:nvGrpSpPr>
          <p:grpSpPr>
            <a:xfrm rot="0">
              <a:off x="135707" y="117213"/>
              <a:ext cx="2664410" cy="1354354"/>
              <a:chOff x="0" y="0"/>
              <a:chExt cx="544201" cy="276625"/>
            </a:xfrm>
          </p:grpSpPr>
          <p:sp>
            <p:nvSpPr>
              <p:cNvPr name="Freeform 37" id="37"/>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E78462"/>
              </a:solidFill>
              <a:ln w="28575" cap="sq">
                <a:solidFill>
                  <a:srgbClr val="FCF4E8"/>
                </a:solidFill>
                <a:prstDash val="lgDash"/>
                <a:miter/>
              </a:ln>
            </p:spPr>
          </p:sp>
          <p:sp>
            <p:nvSpPr>
              <p:cNvPr name="TextBox 38" id="38"/>
              <p:cNvSpPr txBox="true"/>
              <p:nvPr/>
            </p:nvSpPr>
            <p:spPr>
              <a:xfrm>
                <a:off x="0" y="-47625"/>
                <a:ext cx="544201" cy="324250"/>
              </a:xfrm>
              <a:prstGeom prst="rect">
                <a:avLst/>
              </a:prstGeom>
            </p:spPr>
            <p:txBody>
              <a:bodyPr anchor="ctr" rtlCol="false" tIns="51986" lIns="51986" bIns="51986" rIns="51986"/>
              <a:lstStyle/>
              <a:p>
                <a:pPr algn="ctr">
                  <a:lnSpc>
                    <a:spcPts val="2659"/>
                  </a:lnSpc>
                </a:pPr>
              </a:p>
            </p:txBody>
          </p:sp>
        </p:grpSp>
      </p:grpSp>
      <p:grpSp>
        <p:nvGrpSpPr>
          <p:cNvPr name="Group 39" id="39"/>
          <p:cNvGrpSpPr/>
          <p:nvPr/>
        </p:nvGrpSpPr>
        <p:grpSpPr>
          <a:xfrm rot="0">
            <a:off x="15367443" y="3904921"/>
            <a:ext cx="2186870" cy="1191585"/>
            <a:chOff x="0" y="0"/>
            <a:chExt cx="2915827" cy="1588780"/>
          </a:xfrm>
        </p:grpSpPr>
        <p:grpSp>
          <p:nvGrpSpPr>
            <p:cNvPr name="Group 40" id="40"/>
            <p:cNvGrpSpPr/>
            <p:nvPr/>
          </p:nvGrpSpPr>
          <p:grpSpPr>
            <a:xfrm rot="0">
              <a:off x="0" y="0"/>
              <a:ext cx="2915827" cy="1588780"/>
              <a:chOff x="0" y="0"/>
              <a:chExt cx="595553" cy="324506"/>
            </a:xfrm>
          </p:grpSpPr>
          <p:sp>
            <p:nvSpPr>
              <p:cNvPr name="Freeform 41" id="41"/>
              <p:cNvSpPr/>
              <p:nvPr/>
            </p:nvSpPr>
            <p:spPr>
              <a:xfrm flipH="false" flipV="false" rot="0">
                <a:off x="0" y="0"/>
                <a:ext cx="595553" cy="324506"/>
              </a:xfrm>
              <a:custGeom>
                <a:avLst/>
                <a:gdLst/>
                <a:ahLst/>
                <a:cxnLst/>
                <a:rect r="r" b="b" t="t" l="l"/>
                <a:pathLst>
                  <a:path h="324506" w="595553">
                    <a:moveTo>
                      <a:pt x="88505" y="0"/>
                    </a:moveTo>
                    <a:lnTo>
                      <a:pt x="507048" y="0"/>
                    </a:lnTo>
                    <a:cubicBezTo>
                      <a:pt x="555928" y="0"/>
                      <a:pt x="595553" y="39625"/>
                      <a:pt x="595553" y="88505"/>
                    </a:cubicBezTo>
                    <a:lnTo>
                      <a:pt x="595553" y="236001"/>
                    </a:lnTo>
                    <a:cubicBezTo>
                      <a:pt x="595553" y="284881"/>
                      <a:pt x="555928" y="324506"/>
                      <a:pt x="507048" y="324506"/>
                    </a:cubicBezTo>
                    <a:lnTo>
                      <a:pt x="88505" y="324506"/>
                    </a:lnTo>
                    <a:cubicBezTo>
                      <a:pt x="39625" y="324506"/>
                      <a:pt x="0" y="284881"/>
                      <a:pt x="0" y="236001"/>
                    </a:cubicBezTo>
                    <a:lnTo>
                      <a:pt x="0" y="88505"/>
                    </a:lnTo>
                    <a:cubicBezTo>
                      <a:pt x="0" y="39625"/>
                      <a:pt x="39625" y="0"/>
                      <a:pt x="88505" y="0"/>
                    </a:cubicBezTo>
                    <a:close/>
                  </a:path>
                </a:pathLst>
              </a:custGeom>
              <a:solidFill>
                <a:srgbClr val="FFCF91"/>
              </a:solidFill>
            </p:spPr>
          </p:sp>
          <p:sp>
            <p:nvSpPr>
              <p:cNvPr name="TextBox 42" id="42"/>
              <p:cNvSpPr txBox="true"/>
              <p:nvPr/>
            </p:nvSpPr>
            <p:spPr>
              <a:xfrm>
                <a:off x="0" y="-28575"/>
                <a:ext cx="595553" cy="353081"/>
              </a:xfrm>
              <a:prstGeom prst="rect">
                <a:avLst/>
              </a:prstGeom>
            </p:spPr>
            <p:txBody>
              <a:bodyPr anchor="ctr" rtlCol="false" tIns="51986" lIns="51986" bIns="51986" rIns="51986"/>
              <a:lstStyle/>
              <a:p>
                <a:pPr algn="ctr">
                  <a:lnSpc>
                    <a:spcPts val="2659"/>
                  </a:lnSpc>
                </a:pPr>
              </a:p>
            </p:txBody>
          </p:sp>
        </p:grpSp>
        <p:grpSp>
          <p:nvGrpSpPr>
            <p:cNvPr name="Group 43" id="43"/>
            <p:cNvGrpSpPr/>
            <p:nvPr/>
          </p:nvGrpSpPr>
          <p:grpSpPr>
            <a:xfrm rot="0">
              <a:off x="135707" y="117213"/>
              <a:ext cx="2664410" cy="1354354"/>
              <a:chOff x="0" y="0"/>
              <a:chExt cx="544201" cy="276625"/>
            </a:xfrm>
          </p:grpSpPr>
          <p:sp>
            <p:nvSpPr>
              <p:cNvPr name="Freeform 44" id="44"/>
              <p:cNvSpPr/>
              <p:nvPr/>
            </p:nvSpPr>
            <p:spPr>
              <a:xfrm flipH="false" flipV="false" rot="0">
                <a:off x="0" y="0"/>
                <a:ext cx="544201" cy="276625"/>
              </a:xfrm>
              <a:custGeom>
                <a:avLst/>
                <a:gdLst/>
                <a:ahLst/>
                <a:cxnLst/>
                <a:rect r="r" b="b" t="t" l="l"/>
                <a:pathLst>
                  <a:path h="276625" w="544201">
                    <a:moveTo>
                      <a:pt x="77485" y="0"/>
                    </a:moveTo>
                    <a:lnTo>
                      <a:pt x="466716" y="0"/>
                    </a:lnTo>
                    <a:cubicBezTo>
                      <a:pt x="509510" y="0"/>
                      <a:pt x="544201" y="34691"/>
                      <a:pt x="544201" y="77485"/>
                    </a:cubicBezTo>
                    <a:lnTo>
                      <a:pt x="544201" y="199140"/>
                    </a:lnTo>
                    <a:cubicBezTo>
                      <a:pt x="544201" y="241933"/>
                      <a:pt x="509510" y="276625"/>
                      <a:pt x="466716" y="276625"/>
                    </a:cubicBezTo>
                    <a:lnTo>
                      <a:pt x="77485" y="276625"/>
                    </a:lnTo>
                    <a:cubicBezTo>
                      <a:pt x="34691" y="276625"/>
                      <a:pt x="0" y="241933"/>
                      <a:pt x="0" y="199140"/>
                    </a:cubicBezTo>
                    <a:lnTo>
                      <a:pt x="0" y="77485"/>
                    </a:lnTo>
                    <a:cubicBezTo>
                      <a:pt x="0" y="34691"/>
                      <a:pt x="34691" y="0"/>
                      <a:pt x="77485" y="0"/>
                    </a:cubicBezTo>
                    <a:close/>
                  </a:path>
                </a:pathLst>
              </a:custGeom>
              <a:solidFill>
                <a:srgbClr val="FFCF91"/>
              </a:solidFill>
              <a:ln w="28575" cap="sq">
                <a:solidFill>
                  <a:srgbClr val="FCF4E8"/>
                </a:solidFill>
                <a:prstDash val="lgDash"/>
                <a:miter/>
              </a:ln>
            </p:spPr>
          </p:sp>
          <p:sp>
            <p:nvSpPr>
              <p:cNvPr name="TextBox 45" id="45"/>
              <p:cNvSpPr txBox="true"/>
              <p:nvPr/>
            </p:nvSpPr>
            <p:spPr>
              <a:xfrm>
                <a:off x="0" y="-28575"/>
                <a:ext cx="544201" cy="305200"/>
              </a:xfrm>
              <a:prstGeom prst="rect">
                <a:avLst/>
              </a:prstGeom>
            </p:spPr>
            <p:txBody>
              <a:bodyPr anchor="ctr" rtlCol="false" tIns="51986" lIns="51986" bIns="51986" rIns="51986"/>
              <a:lstStyle/>
              <a:p>
                <a:pPr algn="ctr">
                  <a:lnSpc>
                    <a:spcPts val="2659"/>
                  </a:lnSpc>
                </a:pPr>
              </a:p>
            </p:txBody>
          </p:sp>
        </p:grpSp>
      </p:grpSp>
      <p:grpSp>
        <p:nvGrpSpPr>
          <p:cNvPr name="Group 46" id="46"/>
          <p:cNvGrpSpPr/>
          <p:nvPr/>
        </p:nvGrpSpPr>
        <p:grpSpPr>
          <a:xfrm rot="0">
            <a:off x="661541" y="1470992"/>
            <a:ext cx="1232729" cy="7134324"/>
            <a:chOff x="0" y="0"/>
            <a:chExt cx="1643639" cy="9512432"/>
          </a:xfrm>
        </p:grpSpPr>
        <p:sp>
          <p:nvSpPr>
            <p:cNvPr name="TextBox 47" id="47"/>
            <p:cNvSpPr txBox="true"/>
            <p:nvPr/>
          </p:nvSpPr>
          <p:spPr>
            <a:xfrm rot="-5400000">
              <a:off x="5080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8" id="48"/>
            <p:cNvSpPr txBox="true"/>
            <p:nvPr/>
          </p:nvSpPr>
          <p:spPr>
            <a:xfrm rot="-5400000">
              <a:off x="5080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49" id="49"/>
            <p:cNvSpPr txBox="true"/>
            <p:nvPr/>
          </p:nvSpPr>
          <p:spPr>
            <a:xfrm rot="-5400000">
              <a:off x="5080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0" id="50"/>
            <p:cNvSpPr txBox="true"/>
            <p:nvPr/>
          </p:nvSpPr>
          <p:spPr>
            <a:xfrm rot="-5400000">
              <a:off x="5080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1" id="51"/>
            <p:cNvSpPr txBox="true"/>
            <p:nvPr/>
          </p:nvSpPr>
          <p:spPr>
            <a:xfrm rot="-5400000">
              <a:off x="5080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2" id="52"/>
            <p:cNvSpPr txBox="true"/>
            <p:nvPr/>
          </p:nvSpPr>
          <p:spPr>
            <a:xfrm rot="-5400000">
              <a:off x="5080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3" id="53"/>
            <p:cNvSpPr txBox="true"/>
            <p:nvPr/>
          </p:nvSpPr>
          <p:spPr>
            <a:xfrm rot="-5400000">
              <a:off x="5080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4" id="54"/>
            <p:cNvSpPr txBox="true"/>
            <p:nvPr/>
          </p:nvSpPr>
          <p:spPr>
            <a:xfrm rot="-5400000">
              <a:off x="5080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55" id="55"/>
            <p:cNvSpPr txBox="true"/>
            <p:nvPr/>
          </p:nvSpPr>
          <p:spPr>
            <a:xfrm rot="-5400000">
              <a:off x="5080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
        <p:nvSpPr>
          <p:cNvPr name="Freeform 56" id="56"/>
          <p:cNvSpPr/>
          <p:nvPr/>
        </p:nvSpPr>
        <p:spPr>
          <a:xfrm flipH="false" flipV="false" rot="0">
            <a:off x="1028700" y="9347332"/>
            <a:ext cx="15613811" cy="751415"/>
          </a:xfrm>
          <a:custGeom>
            <a:avLst/>
            <a:gdLst/>
            <a:ahLst/>
            <a:cxnLst/>
            <a:rect r="r" b="b" t="t" l="l"/>
            <a:pathLst>
              <a:path h="751415" w="15613811">
                <a:moveTo>
                  <a:pt x="0" y="0"/>
                </a:moveTo>
                <a:lnTo>
                  <a:pt x="15613811" y="0"/>
                </a:lnTo>
                <a:lnTo>
                  <a:pt x="15613811" y="751415"/>
                </a:lnTo>
                <a:lnTo>
                  <a:pt x="0" y="751415"/>
                </a:lnTo>
                <a:lnTo>
                  <a:pt x="0" y="0"/>
                </a:lnTo>
                <a:close/>
              </a:path>
            </a:pathLst>
          </a:custGeom>
          <a:blipFill>
            <a:blip r:embed="rId4"/>
            <a:stretch>
              <a:fillRect l="0" t="0" r="0" b="0"/>
            </a:stretch>
          </a:blipFill>
        </p:spPr>
      </p:sp>
      <p:sp>
        <p:nvSpPr>
          <p:cNvPr name="Freeform 57" id="57"/>
          <p:cNvSpPr/>
          <p:nvPr/>
        </p:nvSpPr>
        <p:spPr>
          <a:xfrm flipH="false" flipV="false" rot="5400000">
            <a:off x="13111944" y="4512960"/>
            <a:ext cx="7623658" cy="1261080"/>
          </a:xfrm>
          <a:custGeom>
            <a:avLst/>
            <a:gdLst/>
            <a:ahLst/>
            <a:cxnLst/>
            <a:rect r="r" b="b" t="t" l="l"/>
            <a:pathLst>
              <a:path h="1261080" w="7623658">
                <a:moveTo>
                  <a:pt x="0" y="0"/>
                </a:moveTo>
                <a:lnTo>
                  <a:pt x="7623658" y="0"/>
                </a:lnTo>
                <a:lnTo>
                  <a:pt x="7623658" y="1261080"/>
                </a:lnTo>
                <a:lnTo>
                  <a:pt x="0" y="1261080"/>
                </a:lnTo>
                <a:lnTo>
                  <a:pt x="0" y="0"/>
                </a:lnTo>
                <a:close/>
              </a:path>
            </a:pathLst>
          </a:custGeom>
          <a:blipFill>
            <a:blip r:embed="rId5"/>
            <a:stretch>
              <a:fillRect l="0" t="0" r="0" b="0"/>
            </a:stretch>
          </a:blipFill>
        </p:spPr>
      </p:sp>
      <p:grpSp>
        <p:nvGrpSpPr>
          <p:cNvPr name="Group 58" id="58"/>
          <p:cNvGrpSpPr/>
          <p:nvPr/>
        </p:nvGrpSpPr>
        <p:grpSpPr>
          <a:xfrm rot="0">
            <a:off x="1028700" y="743240"/>
            <a:ext cx="15613811" cy="8800520"/>
            <a:chOff x="0" y="0"/>
            <a:chExt cx="4112279" cy="2317832"/>
          </a:xfrm>
        </p:grpSpPr>
        <p:sp>
          <p:nvSpPr>
            <p:cNvPr name="Freeform 59" id="59"/>
            <p:cNvSpPr/>
            <p:nvPr/>
          </p:nvSpPr>
          <p:spPr>
            <a:xfrm flipH="false" flipV="false" rot="0">
              <a:off x="0" y="0"/>
              <a:ext cx="4112280" cy="2317832"/>
            </a:xfrm>
            <a:custGeom>
              <a:avLst/>
              <a:gdLst/>
              <a:ahLst/>
              <a:cxnLst/>
              <a:rect r="r" b="b" t="t" l="l"/>
              <a:pathLst>
                <a:path h="2317832" w="4112280">
                  <a:moveTo>
                    <a:pt x="9917" y="0"/>
                  </a:moveTo>
                  <a:lnTo>
                    <a:pt x="4102363" y="0"/>
                  </a:lnTo>
                  <a:cubicBezTo>
                    <a:pt x="4107840" y="0"/>
                    <a:pt x="4112280" y="4440"/>
                    <a:pt x="4112280" y="9917"/>
                  </a:cubicBezTo>
                  <a:lnTo>
                    <a:pt x="4112280" y="2307916"/>
                  </a:lnTo>
                  <a:cubicBezTo>
                    <a:pt x="4112280" y="2310546"/>
                    <a:pt x="4111235" y="2313068"/>
                    <a:pt x="4109375" y="2314928"/>
                  </a:cubicBezTo>
                  <a:cubicBezTo>
                    <a:pt x="4107515" y="2316788"/>
                    <a:pt x="4104993" y="2317832"/>
                    <a:pt x="4102363" y="2317832"/>
                  </a:cubicBezTo>
                  <a:lnTo>
                    <a:pt x="9917" y="2317832"/>
                  </a:lnTo>
                  <a:cubicBezTo>
                    <a:pt x="4440" y="2317832"/>
                    <a:pt x="0" y="2313393"/>
                    <a:pt x="0" y="2307916"/>
                  </a:cubicBezTo>
                  <a:lnTo>
                    <a:pt x="0" y="9917"/>
                  </a:lnTo>
                  <a:cubicBezTo>
                    <a:pt x="0" y="4440"/>
                    <a:pt x="4440" y="0"/>
                    <a:pt x="9917" y="0"/>
                  </a:cubicBezTo>
                  <a:close/>
                </a:path>
              </a:pathLst>
            </a:custGeom>
            <a:solidFill>
              <a:srgbClr val="FCF4E8"/>
            </a:solidFill>
          </p:spPr>
        </p:sp>
        <p:sp>
          <p:nvSpPr>
            <p:cNvPr name="TextBox 60" id="60"/>
            <p:cNvSpPr txBox="true"/>
            <p:nvPr/>
          </p:nvSpPr>
          <p:spPr>
            <a:xfrm>
              <a:off x="0" y="-28575"/>
              <a:ext cx="4112279" cy="2346407"/>
            </a:xfrm>
            <a:prstGeom prst="rect">
              <a:avLst/>
            </a:prstGeom>
          </p:spPr>
          <p:txBody>
            <a:bodyPr anchor="ctr" rtlCol="false" tIns="50800" lIns="50800" bIns="50800" rIns="50800"/>
            <a:lstStyle/>
            <a:p>
              <a:pPr algn="ctr">
                <a:lnSpc>
                  <a:spcPts val="2659"/>
                </a:lnSpc>
              </a:pPr>
            </a:p>
          </p:txBody>
        </p:sp>
      </p:grpSp>
      <p:sp>
        <p:nvSpPr>
          <p:cNvPr name="Freeform 61" id="61"/>
          <p:cNvSpPr/>
          <p:nvPr/>
        </p:nvSpPr>
        <p:spPr>
          <a:xfrm flipH="false" flipV="false" rot="372915">
            <a:off x="9343282" y="8377009"/>
            <a:ext cx="3017826" cy="145233"/>
          </a:xfrm>
          <a:custGeom>
            <a:avLst/>
            <a:gdLst/>
            <a:ahLst/>
            <a:cxnLst/>
            <a:rect r="r" b="b" t="t" l="l"/>
            <a:pathLst>
              <a:path h="145233" w="3017826">
                <a:moveTo>
                  <a:pt x="0" y="0"/>
                </a:moveTo>
                <a:lnTo>
                  <a:pt x="3017826" y="0"/>
                </a:lnTo>
                <a:lnTo>
                  <a:pt x="3017826" y="145232"/>
                </a:lnTo>
                <a:lnTo>
                  <a:pt x="0" y="145232"/>
                </a:lnTo>
                <a:lnTo>
                  <a:pt x="0" y="0"/>
                </a:lnTo>
                <a:close/>
              </a:path>
            </a:pathLst>
          </a:custGeom>
          <a:blipFill>
            <a:blip r:embed="rId4"/>
            <a:stretch>
              <a:fillRect l="0" t="0" r="0" b="0"/>
            </a:stretch>
          </a:blipFill>
        </p:spPr>
      </p:sp>
      <p:sp>
        <p:nvSpPr>
          <p:cNvPr name="Freeform 62" id="62"/>
          <p:cNvSpPr/>
          <p:nvPr/>
        </p:nvSpPr>
        <p:spPr>
          <a:xfrm flipH="false" flipV="false" rot="-320063">
            <a:off x="11954634" y="7251265"/>
            <a:ext cx="3940143" cy="189619"/>
          </a:xfrm>
          <a:custGeom>
            <a:avLst/>
            <a:gdLst/>
            <a:ahLst/>
            <a:cxnLst/>
            <a:rect r="r" b="b" t="t" l="l"/>
            <a:pathLst>
              <a:path h="189619" w="3940143">
                <a:moveTo>
                  <a:pt x="0" y="0"/>
                </a:moveTo>
                <a:lnTo>
                  <a:pt x="3940143" y="0"/>
                </a:lnTo>
                <a:lnTo>
                  <a:pt x="3940143" y="189620"/>
                </a:lnTo>
                <a:lnTo>
                  <a:pt x="0" y="189620"/>
                </a:lnTo>
                <a:lnTo>
                  <a:pt x="0" y="0"/>
                </a:lnTo>
                <a:close/>
              </a:path>
            </a:pathLst>
          </a:custGeom>
          <a:blipFill>
            <a:blip r:embed="rId4"/>
            <a:stretch>
              <a:fillRect l="0" t="0" r="0" b="0"/>
            </a:stretch>
          </a:blipFill>
        </p:spPr>
      </p:sp>
      <p:grpSp>
        <p:nvGrpSpPr>
          <p:cNvPr name="Group 63" id="63"/>
          <p:cNvGrpSpPr/>
          <p:nvPr/>
        </p:nvGrpSpPr>
        <p:grpSpPr>
          <a:xfrm rot="0">
            <a:off x="1414686" y="1117732"/>
            <a:ext cx="14956138" cy="8229600"/>
            <a:chOff x="0" y="0"/>
            <a:chExt cx="3939065" cy="2167467"/>
          </a:xfrm>
        </p:grpSpPr>
        <p:sp>
          <p:nvSpPr>
            <p:cNvPr name="Freeform 64" id="64"/>
            <p:cNvSpPr/>
            <p:nvPr/>
          </p:nvSpPr>
          <p:spPr>
            <a:xfrm flipH="false" flipV="false" rot="0">
              <a:off x="0" y="0"/>
              <a:ext cx="3939065" cy="2167467"/>
            </a:xfrm>
            <a:custGeom>
              <a:avLst/>
              <a:gdLst/>
              <a:ahLst/>
              <a:cxnLst/>
              <a:rect r="r" b="b" t="t" l="l"/>
              <a:pathLst>
                <a:path h="2167467" w="3939065">
                  <a:moveTo>
                    <a:pt x="10353" y="0"/>
                  </a:moveTo>
                  <a:lnTo>
                    <a:pt x="3928713" y="0"/>
                  </a:lnTo>
                  <a:cubicBezTo>
                    <a:pt x="3931458" y="0"/>
                    <a:pt x="3934092" y="1091"/>
                    <a:pt x="3936033" y="3032"/>
                  </a:cubicBezTo>
                  <a:cubicBezTo>
                    <a:pt x="3937975" y="4974"/>
                    <a:pt x="3939065" y="7607"/>
                    <a:pt x="3939065" y="10353"/>
                  </a:cubicBezTo>
                  <a:lnTo>
                    <a:pt x="3939065" y="2157114"/>
                  </a:lnTo>
                  <a:cubicBezTo>
                    <a:pt x="3939065" y="2159860"/>
                    <a:pt x="3937975" y="2162493"/>
                    <a:pt x="3936033" y="2164435"/>
                  </a:cubicBezTo>
                  <a:cubicBezTo>
                    <a:pt x="3934092" y="2166376"/>
                    <a:pt x="3931458" y="2167467"/>
                    <a:pt x="3928713" y="2167467"/>
                  </a:cubicBezTo>
                  <a:lnTo>
                    <a:pt x="10353" y="2167467"/>
                  </a:lnTo>
                  <a:cubicBezTo>
                    <a:pt x="7607" y="2167467"/>
                    <a:pt x="4974" y="2166376"/>
                    <a:pt x="3032" y="2164435"/>
                  </a:cubicBezTo>
                  <a:cubicBezTo>
                    <a:pt x="1091" y="2162493"/>
                    <a:pt x="0" y="2159860"/>
                    <a:pt x="0" y="2157114"/>
                  </a:cubicBezTo>
                  <a:lnTo>
                    <a:pt x="0" y="10353"/>
                  </a:lnTo>
                  <a:cubicBezTo>
                    <a:pt x="0" y="7607"/>
                    <a:pt x="1091" y="4974"/>
                    <a:pt x="3032" y="3032"/>
                  </a:cubicBezTo>
                  <a:cubicBezTo>
                    <a:pt x="4974" y="1091"/>
                    <a:pt x="7607" y="0"/>
                    <a:pt x="10353" y="0"/>
                  </a:cubicBezTo>
                  <a:close/>
                </a:path>
              </a:pathLst>
            </a:custGeom>
            <a:ln w="47625" cap="sq">
              <a:solidFill>
                <a:srgbClr val="9FC2B6"/>
              </a:solidFill>
              <a:prstDash val="lgDash"/>
              <a:miter/>
            </a:ln>
          </p:spPr>
        </p:sp>
        <p:sp>
          <p:nvSpPr>
            <p:cNvPr name="TextBox 65" id="65"/>
            <p:cNvSpPr txBox="true"/>
            <p:nvPr/>
          </p:nvSpPr>
          <p:spPr>
            <a:xfrm>
              <a:off x="0" y="-28575"/>
              <a:ext cx="3939065" cy="2196042"/>
            </a:xfrm>
            <a:prstGeom prst="rect">
              <a:avLst/>
            </a:prstGeom>
          </p:spPr>
          <p:txBody>
            <a:bodyPr anchor="ctr" rtlCol="false" tIns="50800" lIns="50800" bIns="50800" rIns="50800"/>
            <a:lstStyle/>
            <a:p>
              <a:pPr algn="ctr">
                <a:lnSpc>
                  <a:spcPts val="2659"/>
                </a:lnSpc>
              </a:pPr>
            </a:p>
          </p:txBody>
        </p:sp>
      </p:grpSp>
      <p:grpSp>
        <p:nvGrpSpPr>
          <p:cNvPr name="Group 66" id="66"/>
          <p:cNvGrpSpPr/>
          <p:nvPr/>
        </p:nvGrpSpPr>
        <p:grpSpPr>
          <a:xfrm rot="0">
            <a:off x="1540290" y="1622751"/>
            <a:ext cx="263115" cy="263115"/>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68" id="68"/>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69" id="69"/>
          <p:cNvGrpSpPr/>
          <p:nvPr/>
        </p:nvGrpSpPr>
        <p:grpSpPr>
          <a:xfrm rot="0">
            <a:off x="1540290" y="2470372"/>
            <a:ext cx="263115" cy="263115"/>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1" id="71"/>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2" id="72"/>
          <p:cNvGrpSpPr/>
          <p:nvPr/>
        </p:nvGrpSpPr>
        <p:grpSpPr>
          <a:xfrm rot="0">
            <a:off x="1540290" y="3317993"/>
            <a:ext cx="263115" cy="263115"/>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4" id="74"/>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5" id="75"/>
          <p:cNvGrpSpPr/>
          <p:nvPr/>
        </p:nvGrpSpPr>
        <p:grpSpPr>
          <a:xfrm rot="0">
            <a:off x="1540290" y="4165614"/>
            <a:ext cx="263115" cy="263115"/>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77" id="77"/>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78" id="78"/>
          <p:cNvGrpSpPr/>
          <p:nvPr/>
        </p:nvGrpSpPr>
        <p:grpSpPr>
          <a:xfrm rot="0">
            <a:off x="1540290" y="5013235"/>
            <a:ext cx="263115" cy="263115"/>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0" id="80"/>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1" id="81"/>
          <p:cNvGrpSpPr/>
          <p:nvPr/>
        </p:nvGrpSpPr>
        <p:grpSpPr>
          <a:xfrm rot="0">
            <a:off x="1540290" y="5860856"/>
            <a:ext cx="263115" cy="263115"/>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3" id="83"/>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4" id="84"/>
          <p:cNvGrpSpPr/>
          <p:nvPr/>
        </p:nvGrpSpPr>
        <p:grpSpPr>
          <a:xfrm rot="0">
            <a:off x="1540290" y="6708477"/>
            <a:ext cx="263115" cy="263115"/>
            <a:chOff x="0" y="0"/>
            <a:chExt cx="812800" cy="812800"/>
          </a:xfrm>
        </p:grpSpPr>
        <p:sp>
          <p:nvSpPr>
            <p:cNvPr name="Freeform 85" id="8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6" id="86"/>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87" id="87"/>
          <p:cNvGrpSpPr/>
          <p:nvPr/>
        </p:nvGrpSpPr>
        <p:grpSpPr>
          <a:xfrm rot="0">
            <a:off x="1540290" y="7556097"/>
            <a:ext cx="263115" cy="263115"/>
            <a:chOff x="0" y="0"/>
            <a:chExt cx="812800" cy="812800"/>
          </a:xfrm>
        </p:grpSpPr>
        <p:sp>
          <p:nvSpPr>
            <p:cNvPr name="Freeform 88" id="8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89" id="89"/>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grpSp>
        <p:nvGrpSpPr>
          <p:cNvPr name="Group 90" id="90"/>
          <p:cNvGrpSpPr/>
          <p:nvPr/>
        </p:nvGrpSpPr>
        <p:grpSpPr>
          <a:xfrm rot="0">
            <a:off x="1540290" y="8403718"/>
            <a:ext cx="263115" cy="263115"/>
            <a:chOff x="0" y="0"/>
            <a:chExt cx="812800" cy="812800"/>
          </a:xfrm>
        </p:grpSpPr>
        <p:sp>
          <p:nvSpPr>
            <p:cNvPr name="Freeform 91" id="9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FC2B6"/>
            </a:solidFill>
          </p:spPr>
        </p:sp>
        <p:sp>
          <p:nvSpPr>
            <p:cNvPr name="TextBox 92" id="92"/>
            <p:cNvSpPr txBox="true"/>
            <p:nvPr/>
          </p:nvSpPr>
          <p:spPr>
            <a:xfrm>
              <a:off x="76200" y="47625"/>
              <a:ext cx="660400" cy="688975"/>
            </a:xfrm>
            <a:prstGeom prst="rect">
              <a:avLst/>
            </a:prstGeom>
          </p:spPr>
          <p:txBody>
            <a:bodyPr anchor="ctr" rtlCol="false" tIns="60442" lIns="60442" bIns="60442" rIns="60442"/>
            <a:lstStyle/>
            <a:p>
              <a:pPr algn="ctr">
                <a:lnSpc>
                  <a:spcPts val="2659"/>
                </a:lnSpc>
              </a:pPr>
            </a:p>
          </p:txBody>
        </p:sp>
      </p:grpSp>
      <p:sp>
        <p:nvSpPr>
          <p:cNvPr name="Freeform 93" id="93"/>
          <p:cNvSpPr/>
          <p:nvPr/>
        </p:nvSpPr>
        <p:spPr>
          <a:xfrm flipH="false" flipV="false" rot="0">
            <a:off x="13861901" y="8251362"/>
            <a:ext cx="1395047" cy="304713"/>
          </a:xfrm>
          <a:custGeom>
            <a:avLst/>
            <a:gdLst/>
            <a:ahLst/>
            <a:cxnLst/>
            <a:rect r="r" b="b" t="t" l="l"/>
            <a:pathLst>
              <a:path h="304713" w="1395047">
                <a:moveTo>
                  <a:pt x="0" y="0"/>
                </a:moveTo>
                <a:lnTo>
                  <a:pt x="1395047" y="0"/>
                </a:lnTo>
                <a:lnTo>
                  <a:pt x="1395047" y="304713"/>
                </a:lnTo>
                <a:lnTo>
                  <a:pt x="0" y="304713"/>
                </a:lnTo>
                <a:lnTo>
                  <a:pt x="0" y="0"/>
                </a:lnTo>
                <a:close/>
              </a:path>
            </a:pathLst>
          </a:custGeom>
          <a:blipFill>
            <a:blip r:embed="rId6">
              <a:extLst>
                <a:ext uri="{96DAC541-7B7A-43D3-8B79-37D633B846F1}">
                  <asvg:svgBlip xmlns:asvg="http://schemas.microsoft.com/office/drawing/2016/SVG/main" r:embed="rId7"/>
                </a:ext>
              </a:extLst>
            </a:blip>
            <a:stretch>
              <a:fillRect l="0" t="-112263" r="0" b="0"/>
            </a:stretch>
          </a:blipFill>
        </p:spPr>
      </p:sp>
      <p:sp>
        <p:nvSpPr>
          <p:cNvPr name="Freeform 94" id="94"/>
          <p:cNvSpPr/>
          <p:nvPr/>
        </p:nvSpPr>
        <p:spPr>
          <a:xfrm flipH="false" flipV="false" rot="-299626">
            <a:off x="3221027" y="2190673"/>
            <a:ext cx="1395047" cy="304713"/>
          </a:xfrm>
          <a:custGeom>
            <a:avLst/>
            <a:gdLst/>
            <a:ahLst/>
            <a:cxnLst/>
            <a:rect r="r" b="b" t="t" l="l"/>
            <a:pathLst>
              <a:path h="304713" w="1395047">
                <a:moveTo>
                  <a:pt x="0" y="0"/>
                </a:moveTo>
                <a:lnTo>
                  <a:pt x="1395046" y="0"/>
                </a:lnTo>
                <a:lnTo>
                  <a:pt x="1395046" y="304713"/>
                </a:lnTo>
                <a:lnTo>
                  <a:pt x="0" y="304713"/>
                </a:lnTo>
                <a:lnTo>
                  <a:pt x="0" y="0"/>
                </a:lnTo>
                <a:close/>
              </a:path>
            </a:pathLst>
          </a:custGeom>
          <a:blipFill>
            <a:blip r:embed="rId8">
              <a:extLst>
                <a:ext uri="{96DAC541-7B7A-43D3-8B79-37D633B846F1}">
                  <asvg:svgBlip xmlns:asvg="http://schemas.microsoft.com/office/drawing/2016/SVG/main" r:embed="rId9"/>
                </a:ext>
              </a:extLst>
            </a:blip>
            <a:stretch>
              <a:fillRect l="0" t="-112263" r="0" b="0"/>
            </a:stretch>
          </a:blipFill>
        </p:spPr>
      </p:sp>
      <p:sp>
        <p:nvSpPr>
          <p:cNvPr name="Freeform 95" id="95"/>
          <p:cNvSpPr/>
          <p:nvPr/>
        </p:nvSpPr>
        <p:spPr>
          <a:xfrm flipH="true" flipV="false" rot="3319912">
            <a:off x="9005142" y="3927968"/>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0">
              <a:extLst>
                <a:ext uri="{96DAC541-7B7A-43D3-8B79-37D633B846F1}">
                  <asvg:svgBlip xmlns:asvg="http://schemas.microsoft.com/office/drawing/2016/SVG/main" r:embed="rId11"/>
                </a:ext>
              </a:extLst>
            </a:blip>
            <a:stretch>
              <a:fillRect l="-33955" t="-48632" r="0" b="0"/>
            </a:stretch>
          </a:blipFill>
        </p:spPr>
      </p:sp>
      <p:sp>
        <p:nvSpPr>
          <p:cNvPr name="Freeform 96" id="96"/>
          <p:cNvSpPr/>
          <p:nvPr/>
        </p:nvSpPr>
        <p:spPr>
          <a:xfrm flipH="true" flipV="false" rot="-9526410">
            <a:off x="15071014" y="1527933"/>
            <a:ext cx="801563" cy="693516"/>
          </a:xfrm>
          <a:custGeom>
            <a:avLst/>
            <a:gdLst/>
            <a:ahLst/>
            <a:cxnLst/>
            <a:rect r="r" b="b" t="t" l="l"/>
            <a:pathLst>
              <a:path h="693516" w="801563">
                <a:moveTo>
                  <a:pt x="801563" y="0"/>
                </a:moveTo>
                <a:lnTo>
                  <a:pt x="0" y="0"/>
                </a:lnTo>
                <a:lnTo>
                  <a:pt x="0" y="693517"/>
                </a:lnTo>
                <a:lnTo>
                  <a:pt x="801563" y="693517"/>
                </a:lnTo>
                <a:lnTo>
                  <a:pt x="801563" y="0"/>
                </a:lnTo>
                <a:close/>
              </a:path>
            </a:pathLst>
          </a:custGeom>
          <a:blipFill>
            <a:blip r:embed="rId10">
              <a:extLst>
                <a:ext uri="{96DAC541-7B7A-43D3-8B79-37D633B846F1}">
                  <asvg:svgBlip xmlns:asvg="http://schemas.microsoft.com/office/drawing/2016/SVG/main" r:embed="rId11"/>
                </a:ext>
              </a:extLst>
            </a:blip>
            <a:stretch>
              <a:fillRect l="-33955" t="-48632" r="0" b="0"/>
            </a:stretch>
          </a:blipFill>
        </p:spPr>
      </p:sp>
      <p:sp>
        <p:nvSpPr>
          <p:cNvPr name="Freeform 97" id="97"/>
          <p:cNvSpPr/>
          <p:nvPr/>
        </p:nvSpPr>
        <p:spPr>
          <a:xfrm flipH="false" flipV="false" rot="-1090401">
            <a:off x="12972942" y="1677896"/>
            <a:ext cx="902449" cy="887056"/>
          </a:xfrm>
          <a:custGeom>
            <a:avLst/>
            <a:gdLst/>
            <a:ahLst/>
            <a:cxnLst/>
            <a:rect r="r" b="b" t="t" l="l"/>
            <a:pathLst>
              <a:path h="887056" w="902449">
                <a:moveTo>
                  <a:pt x="0" y="0"/>
                </a:moveTo>
                <a:lnTo>
                  <a:pt x="902449" y="0"/>
                </a:lnTo>
                <a:lnTo>
                  <a:pt x="902449" y="887055"/>
                </a:lnTo>
                <a:lnTo>
                  <a:pt x="0" y="887055"/>
                </a:lnTo>
                <a:lnTo>
                  <a:pt x="0" y="0"/>
                </a:lnTo>
                <a:close/>
              </a:path>
            </a:pathLst>
          </a:custGeom>
          <a:blipFill>
            <a:blip r:embed="rId12"/>
            <a:stretch>
              <a:fillRect l="0" t="0" r="0" b="0"/>
            </a:stretch>
          </a:blipFill>
        </p:spPr>
      </p:sp>
      <p:sp>
        <p:nvSpPr>
          <p:cNvPr name="Freeform 98" id="98"/>
          <p:cNvSpPr/>
          <p:nvPr/>
        </p:nvSpPr>
        <p:spPr>
          <a:xfrm flipH="false" flipV="false" rot="196745">
            <a:off x="10766659" y="3899753"/>
            <a:ext cx="892263" cy="877044"/>
          </a:xfrm>
          <a:custGeom>
            <a:avLst/>
            <a:gdLst/>
            <a:ahLst/>
            <a:cxnLst/>
            <a:rect r="r" b="b" t="t" l="l"/>
            <a:pathLst>
              <a:path h="877044" w="892263">
                <a:moveTo>
                  <a:pt x="0" y="0"/>
                </a:moveTo>
                <a:lnTo>
                  <a:pt x="892263" y="0"/>
                </a:lnTo>
                <a:lnTo>
                  <a:pt x="892263" y="877043"/>
                </a:lnTo>
                <a:lnTo>
                  <a:pt x="0" y="877043"/>
                </a:lnTo>
                <a:lnTo>
                  <a:pt x="0" y="0"/>
                </a:lnTo>
                <a:close/>
              </a:path>
            </a:pathLst>
          </a:custGeom>
          <a:blipFill>
            <a:blip r:embed="rId12"/>
            <a:stretch>
              <a:fillRect l="0" t="0" r="0" b="0"/>
            </a:stretch>
          </a:blipFill>
        </p:spPr>
      </p:sp>
      <p:sp>
        <p:nvSpPr>
          <p:cNvPr name="Freeform 99" id="99"/>
          <p:cNvSpPr/>
          <p:nvPr/>
        </p:nvSpPr>
        <p:spPr>
          <a:xfrm flipH="false" flipV="false" rot="0">
            <a:off x="7302555" y="1087068"/>
            <a:ext cx="3180401" cy="3029722"/>
          </a:xfrm>
          <a:custGeom>
            <a:avLst/>
            <a:gdLst/>
            <a:ahLst/>
            <a:cxnLst/>
            <a:rect r="r" b="b" t="t" l="l"/>
            <a:pathLst>
              <a:path h="3029722" w="3180401">
                <a:moveTo>
                  <a:pt x="0" y="0"/>
                </a:moveTo>
                <a:lnTo>
                  <a:pt x="3180401" y="0"/>
                </a:lnTo>
                <a:lnTo>
                  <a:pt x="3180401" y="3029722"/>
                </a:lnTo>
                <a:lnTo>
                  <a:pt x="0" y="3029722"/>
                </a:lnTo>
                <a:lnTo>
                  <a:pt x="0" y="0"/>
                </a:lnTo>
                <a:close/>
              </a:path>
            </a:pathLst>
          </a:custGeom>
          <a:blipFill>
            <a:blip r:embed="rId13"/>
            <a:stretch>
              <a:fillRect l="0" t="0" r="0" b="0"/>
            </a:stretch>
          </a:blipFill>
        </p:spPr>
      </p:sp>
      <p:sp>
        <p:nvSpPr>
          <p:cNvPr name="Freeform 100" id="100"/>
          <p:cNvSpPr/>
          <p:nvPr/>
        </p:nvSpPr>
        <p:spPr>
          <a:xfrm flipH="false" flipV="false" rot="0">
            <a:off x="2590081" y="3655644"/>
            <a:ext cx="4863193" cy="4595718"/>
          </a:xfrm>
          <a:custGeom>
            <a:avLst/>
            <a:gdLst/>
            <a:ahLst/>
            <a:cxnLst/>
            <a:rect r="r" b="b" t="t" l="l"/>
            <a:pathLst>
              <a:path h="4595718" w="4863193">
                <a:moveTo>
                  <a:pt x="0" y="0"/>
                </a:moveTo>
                <a:lnTo>
                  <a:pt x="4863193" y="0"/>
                </a:lnTo>
                <a:lnTo>
                  <a:pt x="4863193" y="4595718"/>
                </a:lnTo>
                <a:lnTo>
                  <a:pt x="0" y="4595718"/>
                </a:lnTo>
                <a:lnTo>
                  <a:pt x="0" y="0"/>
                </a:lnTo>
                <a:close/>
              </a:path>
            </a:pathLst>
          </a:custGeom>
          <a:blipFill>
            <a:blip r:embed="rId14"/>
            <a:stretch>
              <a:fillRect l="0" t="0" r="0" b="0"/>
            </a:stretch>
          </a:blipFill>
        </p:spPr>
      </p:sp>
      <p:sp>
        <p:nvSpPr>
          <p:cNvPr name="Freeform 101" id="101"/>
          <p:cNvSpPr/>
          <p:nvPr/>
        </p:nvSpPr>
        <p:spPr>
          <a:xfrm flipH="false" flipV="false" rot="1148775">
            <a:off x="10233790" y="3563058"/>
            <a:ext cx="5246653" cy="4660777"/>
          </a:xfrm>
          <a:custGeom>
            <a:avLst/>
            <a:gdLst/>
            <a:ahLst/>
            <a:cxnLst/>
            <a:rect r="r" b="b" t="t" l="l"/>
            <a:pathLst>
              <a:path h="4660777" w="5246653">
                <a:moveTo>
                  <a:pt x="0" y="0"/>
                </a:moveTo>
                <a:lnTo>
                  <a:pt x="5246653" y="0"/>
                </a:lnTo>
                <a:lnTo>
                  <a:pt x="5246653" y="4660777"/>
                </a:lnTo>
                <a:lnTo>
                  <a:pt x="0" y="4660777"/>
                </a:lnTo>
                <a:lnTo>
                  <a:pt x="0" y="0"/>
                </a:lnTo>
                <a:close/>
              </a:path>
            </a:pathLst>
          </a:custGeom>
          <a:blipFill>
            <a:blip r:embed="rId15"/>
            <a:stretch>
              <a:fillRect l="0" t="0" r="0" b="0"/>
            </a:stretch>
          </a:blipFill>
        </p:spPr>
      </p:sp>
      <p:grpSp>
        <p:nvGrpSpPr>
          <p:cNvPr name="Group 102" id="102"/>
          <p:cNvGrpSpPr/>
          <p:nvPr/>
        </p:nvGrpSpPr>
        <p:grpSpPr>
          <a:xfrm rot="0">
            <a:off x="594866" y="1690137"/>
            <a:ext cx="1232729" cy="7134324"/>
            <a:chOff x="0" y="0"/>
            <a:chExt cx="1643639" cy="9512432"/>
          </a:xfrm>
        </p:grpSpPr>
        <p:sp>
          <p:nvSpPr>
            <p:cNvPr name="TextBox 103" id="103"/>
            <p:cNvSpPr txBox="true"/>
            <p:nvPr/>
          </p:nvSpPr>
          <p:spPr>
            <a:xfrm rot="5400000">
              <a:off x="660444" y="-660444"/>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4" id="104"/>
            <p:cNvSpPr txBox="true"/>
            <p:nvPr/>
          </p:nvSpPr>
          <p:spPr>
            <a:xfrm rot="5400000">
              <a:off x="660444" y="46921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5" id="105"/>
            <p:cNvSpPr txBox="true"/>
            <p:nvPr/>
          </p:nvSpPr>
          <p:spPr>
            <a:xfrm rot="5400000">
              <a:off x="660444" y="1598876"/>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6" id="106"/>
            <p:cNvSpPr txBox="true"/>
            <p:nvPr/>
          </p:nvSpPr>
          <p:spPr>
            <a:xfrm rot="5400000">
              <a:off x="660444" y="272853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7" id="107"/>
            <p:cNvSpPr txBox="true"/>
            <p:nvPr/>
          </p:nvSpPr>
          <p:spPr>
            <a:xfrm rot="5400000">
              <a:off x="660444" y="385819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8" id="108"/>
            <p:cNvSpPr txBox="true"/>
            <p:nvPr/>
          </p:nvSpPr>
          <p:spPr>
            <a:xfrm rot="5400000">
              <a:off x="660444" y="4987857"/>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09" id="109"/>
            <p:cNvSpPr txBox="true"/>
            <p:nvPr/>
          </p:nvSpPr>
          <p:spPr>
            <a:xfrm rot="5400000">
              <a:off x="660444" y="611751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0" id="110"/>
            <p:cNvSpPr txBox="true"/>
            <p:nvPr/>
          </p:nvSpPr>
          <p:spPr>
            <a:xfrm rot="5400000">
              <a:off x="660444" y="724717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sp>
          <p:nvSpPr>
            <p:cNvPr name="TextBox 111" id="111"/>
            <p:cNvSpPr txBox="true"/>
            <p:nvPr/>
          </p:nvSpPr>
          <p:spPr>
            <a:xfrm rot="5400000">
              <a:off x="660444" y="8376838"/>
              <a:ext cx="475150" cy="1796039"/>
            </a:xfrm>
            <a:prstGeom prst="rect">
              <a:avLst/>
            </a:prstGeom>
          </p:spPr>
          <p:txBody>
            <a:bodyPr anchor="t" rtlCol="false" tIns="0" lIns="0" bIns="0" rIns="0">
              <a:spAutoFit/>
            </a:bodyPr>
            <a:lstStyle/>
            <a:p>
              <a:pPr algn="ctr">
                <a:lnSpc>
                  <a:spcPts val="11384"/>
                </a:lnSpc>
              </a:pPr>
              <a:r>
                <a:rPr lang="en-US" sz="8132">
                  <a:solidFill>
                    <a:srgbClr val="503D36"/>
                  </a:solidFill>
                  <a:latin typeface="Sniglet"/>
                  <a:ea typeface="Sniglet"/>
                  <a:cs typeface="Sniglet"/>
                  <a:sym typeface="Sniglet"/>
                </a:rPr>
                <a:t>)</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DAFj1PVwAD0</dc:identifier>
  <dcterms:modified xsi:type="dcterms:W3CDTF">2011-08-01T06:04:30Z</dcterms:modified>
  <cp:revision>1</cp:revision>
  <dc:title>welcome</dc:title>
</cp:coreProperties>
</file>