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3" r:id="rId6"/>
    <p:sldId id="265" r:id="rId7"/>
    <p:sldId id="260" r:id="rId8"/>
    <p:sldId id="264" r:id="rId9"/>
    <p:sldId id="268" r:id="rId10"/>
    <p:sldId id="261" r:id="rId11"/>
    <p:sldId id="266" r:id="rId12"/>
    <p:sldId id="269" r:id="rId13"/>
    <p:sldId id="262" r:id="rId14"/>
    <p:sldId id="267"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F82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59"/>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8691E0-6C8A-48B4-B4DD-4B0393FE2450}" type="datetimeFigureOut">
              <a:rPr lang="en-GB" smtClean="0"/>
              <a:t>16/06/2021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56F8F2C-0BF9-4437-B065-A862B3FD4A6E}"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2F828"/>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8691E0-6C8A-48B4-B4DD-4B0393FE2450}" type="datetimeFigureOut">
              <a:rPr lang="en-GB" smtClean="0"/>
              <a:t>16/06/2021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6F8F2C-0BF9-4437-B065-A862B3FD4A6E}"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booktrust.org.uk/books-andreading/have-somefun/storybooks-andgames/rumble-in-thejungl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booktrust.org.uk/books-andreading/have-somefun/storybooks-andgames/rumble-in-thejungle/"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Zn_qirpdBag"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qgK1WdYq_aw"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69K2IZ1A1ZU"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69K2IZ1A1ZU"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4" descr="See the source image"/>
          <p:cNvPicPr>
            <a:picLocks noChangeAspect="1" noChangeArrowheads="1"/>
          </p:cNvPicPr>
          <p:nvPr/>
        </p:nvPicPr>
        <p:blipFill>
          <a:blip r:embed="rId2" cstate="print"/>
          <a:srcRect/>
          <a:stretch>
            <a:fillRect/>
          </a:stretch>
        </p:blipFill>
        <p:spPr bwMode="auto">
          <a:xfrm>
            <a:off x="0" y="-27384"/>
            <a:ext cx="9144000" cy="6858000"/>
          </a:xfrm>
          <a:prstGeom prst="rect">
            <a:avLst/>
          </a:prstGeom>
          <a:noFill/>
        </p:spPr>
      </p:pic>
      <p:sp>
        <p:nvSpPr>
          <p:cNvPr id="6" name="Rectangle 5"/>
          <p:cNvSpPr/>
          <p:nvPr/>
        </p:nvSpPr>
        <p:spPr>
          <a:xfrm>
            <a:off x="3110905" y="1628800"/>
            <a:ext cx="2893742" cy="2308324"/>
          </a:xfrm>
          <a:prstGeom prst="rect">
            <a:avLst/>
          </a:prstGeom>
          <a:noFill/>
        </p:spPr>
        <p:txBody>
          <a:bodyPr wrap="none" lIns="91440" tIns="45720" rIns="91440" bIns="45720">
            <a:spAutoFit/>
          </a:bodyPr>
          <a:lstStyle/>
          <a:p>
            <a:pPr algn="ctr"/>
            <a:r>
              <a:rPr lang="en-US" sz="72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Day 1</a:t>
            </a:r>
          </a:p>
          <a:p>
            <a:pPr algn="ctr"/>
            <a:r>
              <a:rPr lang="en-US" sz="7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Friday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ounded Rectangle 4"/>
          <p:cNvSpPr/>
          <p:nvPr/>
        </p:nvSpPr>
        <p:spPr>
          <a:xfrm>
            <a:off x="3851920" y="2132856"/>
            <a:ext cx="5112568" cy="4536504"/>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pPr algn="just"/>
            <a:r>
              <a:rPr lang="en-GB" dirty="0"/>
              <a:t>Read along with your adult with the sound on, or mute the sound and read the story/poem out loud to your adult. </a:t>
            </a:r>
          </a:p>
          <a:p>
            <a:pPr algn="just"/>
            <a:endParaRPr lang="en-GB" dirty="0"/>
          </a:p>
          <a:p>
            <a:pPr algn="just"/>
            <a:r>
              <a:rPr lang="en-GB" dirty="0"/>
              <a:t>Choose your favourite animal and try and re-read that verse. </a:t>
            </a:r>
          </a:p>
          <a:p>
            <a:pPr algn="just"/>
            <a:endParaRPr lang="en-GB" dirty="0"/>
          </a:p>
          <a:p>
            <a:pPr algn="just"/>
            <a:r>
              <a:rPr lang="en-GB" dirty="0"/>
              <a:t>Create actions to some of the words to help you remember, </a:t>
            </a:r>
            <a:r>
              <a:rPr lang="en-GB" i="1" dirty="0"/>
              <a:t>e.g. big (wide open arms). </a:t>
            </a:r>
          </a:p>
          <a:p>
            <a:pPr algn="just"/>
            <a:endParaRPr lang="en-GB" i="1" dirty="0"/>
          </a:p>
          <a:p>
            <a:pPr algn="just"/>
            <a:r>
              <a:rPr lang="en-GB" dirty="0"/>
              <a:t>Why is it your favourite animal in the book? Use words or phrases from the text to help you practise some sentences.</a:t>
            </a:r>
          </a:p>
        </p:txBody>
      </p:sp>
      <p:pic>
        <p:nvPicPr>
          <p:cNvPr id="1026" name="Picture 2"/>
          <p:cNvPicPr>
            <a:picLocks noChangeAspect="1" noChangeArrowheads="1"/>
          </p:cNvPicPr>
          <p:nvPr/>
        </p:nvPicPr>
        <p:blipFill>
          <a:blip r:embed="rId3" cstate="print"/>
          <a:srcRect/>
          <a:stretch>
            <a:fillRect/>
          </a:stretch>
        </p:blipFill>
        <p:spPr bwMode="auto">
          <a:xfrm>
            <a:off x="179512" y="692696"/>
            <a:ext cx="3528392" cy="5377279"/>
          </a:xfrm>
          <a:prstGeom prst="rect">
            <a:avLst/>
          </a:prstGeom>
          <a:solidFill>
            <a:srgbClr val="FFFFFF">
              <a:shade val="85000"/>
            </a:srgbClr>
          </a:solidFill>
          <a:ln w="88900" cap="sq">
            <a:solidFill>
              <a:srgbClr val="7030A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Rounded Rectangle 5"/>
          <p:cNvSpPr/>
          <p:nvPr/>
        </p:nvSpPr>
        <p:spPr>
          <a:xfrm>
            <a:off x="3851920" y="188640"/>
            <a:ext cx="5076056" cy="1728192"/>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endParaRPr lang="en-GB" dirty="0"/>
          </a:p>
          <a:p>
            <a:r>
              <a:rPr lang="en-GB" u="sng" dirty="0"/>
              <a:t>Rumble in the Jungle</a:t>
            </a:r>
          </a:p>
          <a:p>
            <a:r>
              <a:rPr lang="en-GB" dirty="0">
                <a:hlinkClick r:id="rId4"/>
              </a:rPr>
              <a:t>https://www.booktrust.org.uk/books-andreading/have-somefun/storybooks-andgames/rumble-in-thejungle</a:t>
            </a:r>
            <a:r>
              <a:rPr lang="en-GB" sz="1400" dirty="0">
                <a:hlinkClick r:id="rId4"/>
              </a:rPr>
              <a:t>/</a:t>
            </a:r>
            <a:endParaRPr lang="en-GB" sz="1400" dirty="0"/>
          </a:p>
          <a:p>
            <a:endParaRPr lang="en-GB" sz="1400" dirty="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Rounded Rectangle 5"/>
          <p:cNvSpPr/>
          <p:nvPr/>
        </p:nvSpPr>
        <p:spPr>
          <a:xfrm>
            <a:off x="611560" y="116632"/>
            <a:ext cx="7920880" cy="2952328"/>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r>
              <a:rPr lang="en-GB" dirty="0"/>
              <a:t>Write sentences to describe your favourite animal from the book. Use words from the text and the word ‘and’, </a:t>
            </a:r>
            <a:r>
              <a:rPr lang="en-GB" i="1" dirty="0"/>
              <a:t>e.g. I like the gorilla because he is big, black and hairy. He is ferocious and scary. He makes me laugh when he wallops his chest. </a:t>
            </a:r>
          </a:p>
          <a:p>
            <a:endParaRPr lang="en-GB" i="1" dirty="0"/>
          </a:p>
          <a:p>
            <a:r>
              <a:rPr lang="en-GB" dirty="0"/>
              <a:t>Check your sentences for capital letters at the start of sentences, full stops at the end, the use of ‘and’ and the capital letter for the tricky word ‘I’.</a:t>
            </a:r>
          </a:p>
        </p:txBody>
      </p:sp>
      <p:pic>
        <p:nvPicPr>
          <p:cNvPr id="2050" name="Picture 2" descr="See the source image"/>
          <p:cNvPicPr>
            <a:picLocks noChangeAspect="1" noChangeArrowheads="1"/>
          </p:cNvPicPr>
          <p:nvPr/>
        </p:nvPicPr>
        <p:blipFill>
          <a:blip r:embed="rId3" cstate="print"/>
          <a:srcRect/>
          <a:stretch>
            <a:fillRect/>
          </a:stretch>
        </p:blipFill>
        <p:spPr bwMode="auto">
          <a:xfrm>
            <a:off x="1475656" y="2810346"/>
            <a:ext cx="6516216" cy="3969462"/>
          </a:xfrm>
          <a:prstGeom prst="rect">
            <a:avLst/>
          </a:prstGeom>
          <a:solidFill>
            <a:srgbClr val="FFFFFF">
              <a:shade val="85000"/>
            </a:srgbClr>
          </a:solidFill>
          <a:ln w="88900" cap="sq">
            <a:solidFill>
              <a:srgbClr val="7030A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27384"/>
            <a:ext cx="9144000" cy="6858000"/>
          </a:xfrm>
          <a:prstGeom prst="rect">
            <a:avLst/>
          </a:prstGeom>
          <a:noFill/>
        </p:spPr>
      </p:pic>
      <p:sp>
        <p:nvSpPr>
          <p:cNvPr id="6" name="Rectangle 5"/>
          <p:cNvSpPr/>
          <p:nvPr/>
        </p:nvSpPr>
        <p:spPr>
          <a:xfrm>
            <a:off x="2787902" y="1628800"/>
            <a:ext cx="3539752" cy="2308324"/>
          </a:xfrm>
          <a:prstGeom prst="rect">
            <a:avLst/>
          </a:prstGeom>
          <a:noFill/>
        </p:spPr>
        <p:txBody>
          <a:bodyPr wrap="none" lIns="91440" tIns="45720" rIns="91440" bIns="45720">
            <a:spAutoFit/>
          </a:bodyPr>
          <a:lstStyle/>
          <a:p>
            <a:pPr algn="ctr"/>
            <a:r>
              <a:rPr lang="en-US" sz="72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Day 2</a:t>
            </a:r>
          </a:p>
          <a:p>
            <a:pPr algn="ctr"/>
            <a:r>
              <a:rPr lang="en-US" sz="7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Monday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6386" name="Picture 2" descr="See the source image"/>
          <p:cNvPicPr>
            <a:picLocks noChangeAspect="1" noChangeArrowheads="1"/>
          </p:cNvPicPr>
          <p:nvPr/>
        </p:nvPicPr>
        <p:blipFill>
          <a:blip r:embed="rId3" cstate="print"/>
          <a:srcRect r="52233"/>
          <a:stretch>
            <a:fillRect/>
          </a:stretch>
        </p:blipFill>
        <p:spPr bwMode="auto">
          <a:xfrm>
            <a:off x="4932040" y="332656"/>
            <a:ext cx="3834912" cy="6021288"/>
          </a:xfrm>
          <a:prstGeom prst="rect">
            <a:avLst/>
          </a:prstGeom>
          <a:solidFill>
            <a:srgbClr val="FFFFFF">
              <a:shade val="85000"/>
            </a:srgbClr>
          </a:solidFill>
          <a:ln w="88900" cap="sq">
            <a:solidFill>
              <a:srgbClr val="7030A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Rounded Rectangle 4"/>
          <p:cNvSpPr/>
          <p:nvPr/>
        </p:nvSpPr>
        <p:spPr>
          <a:xfrm>
            <a:off x="323528" y="620688"/>
            <a:ext cx="4320480" cy="5040560"/>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r>
              <a:rPr lang="en-GB" dirty="0"/>
              <a:t>Read Rumble in the Jungle encouraging your child to join in with the verses. </a:t>
            </a:r>
          </a:p>
          <a:p>
            <a:endParaRPr lang="en-GB" dirty="0">
              <a:hlinkClick r:id="rId4"/>
            </a:endParaRPr>
          </a:p>
          <a:p>
            <a:r>
              <a:rPr lang="en-GB" dirty="0">
                <a:hlinkClick r:id="rId4"/>
              </a:rPr>
              <a:t>https://www.booktrust.org.uk/books-andreading/have-somefun/storybooks-andgames/rumble-in-thejungle/</a:t>
            </a:r>
            <a:endParaRPr lang="en-GB" dirty="0"/>
          </a:p>
          <a:p>
            <a:r>
              <a:rPr lang="en-GB" dirty="0"/>
              <a:t> </a:t>
            </a:r>
          </a:p>
          <a:p>
            <a:r>
              <a:rPr lang="en-GB" dirty="0"/>
              <a:t>Write a short list of animals who live in the jungle, from those you have heard about in the book. Try and spell the animal names independently without peeking in the book - remember to use your phonic knowledge.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4" descr="See the source image"/>
          <p:cNvPicPr>
            <a:picLocks noChangeAspect="1" noChangeArrowheads="1"/>
          </p:cNvPicPr>
          <p:nvPr/>
        </p:nvPicPr>
        <p:blipFill>
          <a:blip r:embed="rId2" cstate="print"/>
          <a:srcRect/>
          <a:stretch>
            <a:fillRect/>
          </a:stretch>
        </p:blipFill>
        <p:spPr bwMode="auto">
          <a:xfrm>
            <a:off x="0" y="99392"/>
            <a:ext cx="9144000" cy="6858000"/>
          </a:xfrm>
          <a:prstGeom prst="rect">
            <a:avLst/>
          </a:prstGeom>
          <a:noFill/>
        </p:spPr>
      </p:pic>
      <p:sp>
        <p:nvSpPr>
          <p:cNvPr id="5" name="Rounded Rectangle 4"/>
          <p:cNvSpPr/>
          <p:nvPr/>
        </p:nvSpPr>
        <p:spPr>
          <a:xfrm>
            <a:off x="539552" y="332656"/>
            <a:ext cx="8172400" cy="3816424"/>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r>
              <a:rPr lang="en-GB" dirty="0"/>
              <a:t>Watch the opening scene of the film The Lion King (up to 2:58 mins): </a:t>
            </a:r>
            <a:r>
              <a:rPr lang="en-GB" dirty="0">
                <a:solidFill>
                  <a:schemeClr val="tx2">
                    <a:lumMod val="60000"/>
                    <a:lumOff val="40000"/>
                  </a:schemeClr>
                </a:solidFill>
                <a:hlinkClick r:id="rId3"/>
              </a:rPr>
              <a:t>https://www.youtube.com/watch?v=Zn_qirpdBag</a:t>
            </a:r>
            <a:endParaRPr lang="en-GB" dirty="0">
              <a:solidFill>
                <a:schemeClr val="tx2">
                  <a:lumMod val="60000"/>
                  <a:lumOff val="40000"/>
                </a:schemeClr>
              </a:solidFill>
            </a:endParaRPr>
          </a:p>
          <a:p>
            <a:endParaRPr lang="en-GB" dirty="0"/>
          </a:p>
          <a:p>
            <a:r>
              <a:rPr lang="en-GB" dirty="0"/>
              <a:t>Watch again but this time pause to discuss the animals you can see. Talk about animals you perhaps have not seen before.  Make a list of as many animals from the scene as you can. Try to spell the animal names by yourself using your phonic knowledge and clapping each of the syllables in the names, e.g. vulture (two claps), zebra (two claps), elephant (three claps) and hyena (three claps). </a:t>
            </a:r>
          </a:p>
          <a:p>
            <a:r>
              <a:rPr lang="en-GB" dirty="0"/>
              <a:t> </a:t>
            </a:r>
          </a:p>
        </p:txBody>
      </p:sp>
      <p:pic>
        <p:nvPicPr>
          <p:cNvPr id="22530" name="Picture 2" descr="See the source image"/>
          <p:cNvPicPr>
            <a:picLocks noChangeAspect="1" noChangeArrowheads="1"/>
          </p:cNvPicPr>
          <p:nvPr/>
        </p:nvPicPr>
        <p:blipFill>
          <a:blip r:embed="rId4" cstate="print"/>
          <a:srcRect/>
          <a:stretch>
            <a:fillRect/>
          </a:stretch>
        </p:blipFill>
        <p:spPr bwMode="auto">
          <a:xfrm>
            <a:off x="1547664" y="3356992"/>
            <a:ext cx="5904656" cy="3321369"/>
          </a:xfrm>
          <a:prstGeom prst="rect">
            <a:avLst/>
          </a:prstGeom>
          <a:solidFill>
            <a:srgbClr val="FFFFFF">
              <a:shade val="85000"/>
            </a:srgbClr>
          </a:solidFill>
          <a:ln w="88900" cap="sq">
            <a:solidFill>
              <a:srgbClr val="7030A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Rectangle 5"/>
          <p:cNvSpPr/>
          <p:nvPr/>
        </p:nvSpPr>
        <p:spPr>
          <a:xfrm>
            <a:off x="2763856" y="1628800"/>
            <a:ext cx="3587842" cy="2308324"/>
          </a:xfrm>
          <a:prstGeom prst="rect">
            <a:avLst/>
          </a:prstGeom>
          <a:noFill/>
        </p:spPr>
        <p:txBody>
          <a:bodyPr wrap="none" lIns="91440" tIns="45720" rIns="91440" bIns="45720">
            <a:spAutoFit/>
          </a:bodyPr>
          <a:lstStyle/>
          <a:p>
            <a:pPr algn="ctr"/>
            <a:r>
              <a:rPr lang="en-US" sz="72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Day 3</a:t>
            </a:r>
          </a:p>
          <a:p>
            <a:pPr algn="ctr"/>
            <a:r>
              <a:rPr lang="en-US" sz="7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Tuesday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8"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ounded Rectangle 4"/>
          <p:cNvSpPr/>
          <p:nvPr/>
        </p:nvSpPr>
        <p:spPr>
          <a:xfrm>
            <a:off x="1403648" y="188640"/>
            <a:ext cx="6408712" cy="5328592"/>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en-GB" dirty="0"/>
              <a:t>Watch and enjoy the clip on the Ten Jungle Animals for Kids. </a:t>
            </a:r>
            <a:r>
              <a:rPr lang="en-GB" dirty="0">
                <a:hlinkClick r:id="rId3"/>
              </a:rPr>
              <a:t>https://www.youtube.com/watch?v=qgK1WdYq_aw</a:t>
            </a:r>
            <a:endParaRPr lang="en-GB" dirty="0"/>
          </a:p>
          <a:p>
            <a:pPr algn="ctr"/>
            <a:r>
              <a:rPr lang="en-GB" dirty="0"/>
              <a:t> (Note: this is an American clip so pronunciation of some animals may differ). Which animal did you find the most interesting and why? </a:t>
            </a:r>
          </a:p>
          <a:p>
            <a:pPr algn="ctr"/>
            <a:r>
              <a:rPr lang="en-GB" i="1" dirty="0"/>
              <a:t>I liked the… because… </a:t>
            </a:r>
          </a:p>
          <a:p>
            <a:pPr algn="ctr"/>
            <a:endParaRPr lang="en-GB" i="1" dirty="0"/>
          </a:p>
          <a:p>
            <a:pPr algn="ctr"/>
            <a:r>
              <a:rPr lang="en-GB" dirty="0"/>
              <a:t>Repeat watching the section of the clip where your favourite animal appears, pausing so that you can retell the facts that you have heard. </a:t>
            </a:r>
          </a:p>
          <a:p>
            <a:pPr algn="ctr"/>
            <a:endParaRPr lang="en-GB" dirty="0"/>
          </a:p>
          <a:p>
            <a:pPr algn="ctr"/>
            <a:endParaRPr lang="en-GB" dirty="0"/>
          </a:p>
          <a:p>
            <a:pPr algn="ctr"/>
            <a:endParaRPr lang="en-GB" dirty="0"/>
          </a:p>
          <a:p>
            <a:pPr algn="ctr"/>
            <a:endParaRPr lang="en-GB" dirty="0"/>
          </a:p>
          <a:p>
            <a:pPr algn="ctr"/>
            <a:r>
              <a:rPr lang="en-GB" dirty="0"/>
              <a:t>Ask children to become the expert on that animal and go and tell someone else in their household all about it.</a:t>
            </a:r>
          </a:p>
          <a:p>
            <a:pPr algn="ctr"/>
            <a:endParaRPr lang="en-GB" dirty="0"/>
          </a:p>
        </p:txBody>
      </p:sp>
      <p:pic>
        <p:nvPicPr>
          <p:cNvPr id="21512" name="Picture 8" descr="See the source image"/>
          <p:cNvPicPr>
            <a:picLocks noChangeAspect="1" noChangeArrowheads="1"/>
          </p:cNvPicPr>
          <p:nvPr/>
        </p:nvPicPr>
        <p:blipFill>
          <a:blip r:embed="rId4" cstate="print"/>
          <a:srcRect/>
          <a:stretch>
            <a:fillRect/>
          </a:stretch>
        </p:blipFill>
        <p:spPr bwMode="auto">
          <a:xfrm>
            <a:off x="-1980728" y="10773816"/>
            <a:ext cx="20458095" cy="38597808"/>
          </a:xfrm>
          <a:prstGeom prst="rect">
            <a:avLst/>
          </a:prstGeom>
          <a:noFill/>
        </p:spPr>
      </p:pic>
      <p:pic>
        <p:nvPicPr>
          <p:cNvPr id="21514" name="Picture 10" descr="See the source image"/>
          <p:cNvPicPr>
            <a:picLocks noChangeAspect="1" noChangeArrowheads="1"/>
          </p:cNvPicPr>
          <p:nvPr/>
        </p:nvPicPr>
        <p:blipFill>
          <a:blip r:embed="rId5" cstate="print"/>
          <a:srcRect/>
          <a:stretch>
            <a:fillRect/>
          </a:stretch>
        </p:blipFill>
        <p:spPr bwMode="auto">
          <a:xfrm>
            <a:off x="0" y="3212976"/>
            <a:ext cx="2095888" cy="3645024"/>
          </a:xfrm>
          <a:prstGeom prst="rect">
            <a:avLst/>
          </a:prstGeom>
          <a:noFill/>
        </p:spPr>
      </p:pic>
      <p:pic>
        <p:nvPicPr>
          <p:cNvPr id="21516" name="Picture 12" descr="See the source image"/>
          <p:cNvPicPr>
            <a:picLocks noChangeAspect="1" noChangeArrowheads="1"/>
          </p:cNvPicPr>
          <p:nvPr/>
        </p:nvPicPr>
        <p:blipFill>
          <a:blip r:embed="rId6" cstate="print"/>
          <a:srcRect/>
          <a:stretch>
            <a:fillRect/>
          </a:stretch>
        </p:blipFill>
        <p:spPr bwMode="auto">
          <a:xfrm>
            <a:off x="7073652" y="3246928"/>
            <a:ext cx="2070348" cy="3611072"/>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ounded Rectangle 4"/>
          <p:cNvSpPr/>
          <p:nvPr/>
        </p:nvSpPr>
        <p:spPr>
          <a:xfrm>
            <a:off x="4499992" y="404664"/>
            <a:ext cx="4320480" cy="6120680"/>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en-GB" sz="2000" dirty="0"/>
              <a:t>You now need to write a fact file on this animal. Make sure you write in sentences and include the information that you have heard, e.g</a:t>
            </a:r>
            <a:r>
              <a:rPr lang="en-GB" sz="2000" i="1" dirty="0"/>
              <a:t>. Jaguars - Jaguars are very big cats. They are about six feet long. They sleep in trees. They eat lots of other animals like deer, monkeys, snakes and fish. </a:t>
            </a:r>
          </a:p>
          <a:p>
            <a:pPr algn="ctr"/>
            <a:endParaRPr lang="en-GB" sz="2000" i="1" dirty="0"/>
          </a:p>
          <a:p>
            <a:pPr algn="ctr"/>
            <a:r>
              <a:rPr lang="en-GB" sz="2000" dirty="0"/>
              <a:t>Draw a picture of the animal and label it. Try to include a Did you know..? fact, such as: Did you know that jaguars love water and are great swimmers? </a:t>
            </a:r>
          </a:p>
          <a:p>
            <a:pPr algn="ctr"/>
            <a:r>
              <a:rPr lang="en-GB" sz="2000" dirty="0"/>
              <a:t>Check your work for capital letters, full stops, the use of the word ‘and’ and also question marks.</a:t>
            </a:r>
          </a:p>
        </p:txBody>
      </p:sp>
      <p:pic>
        <p:nvPicPr>
          <p:cNvPr id="23554" name="Picture 2" descr="https://www.sparklebox.co.uk/wp-content/uploads/3-3643.jpg"/>
          <p:cNvPicPr>
            <a:picLocks noChangeAspect="1" noChangeArrowheads="1"/>
          </p:cNvPicPr>
          <p:nvPr/>
        </p:nvPicPr>
        <p:blipFill>
          <a:blip r:embed="rId3" cstate="print"/>
          <a:srcRect l="3926" t="3340" r="4725" b="5362"/>
          <a:stretch>
            <a:fillRect/>
          </a:stretch>
        </p:blipFill>
        <p:spPr bwMode="auto">
          <a:xfrm>
            <a:off x="179512" y="404664"/>
            <a:ext cx="4176464" cy="5904656"/>
          </a:xfrm>
          <a:prstGeom prst="rect">
            <a:avLst/>
          </a:prstGeom>
          <a:solidFill>
            <a:srgbClr val="FFFFFF">
              <a:shade val="85000"/>
            </a:srgbClr>
          </a:solidFill>
          <a:ln w="88900" cap="sq">
            <a:solidFill>
              <a:srgbClr val="7030A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27384"/>
            <a:ext cx="9144000" cy="6858000"/>
          </a:xfrm>
          <a:prstGeom prst="rect">
            <a:avLst/>
          </a:prstGeom>
          <a:noFill/>
        </p:spPr>
      </p:pic>
      <p:sp>
        <p:nvSpPr>
          <p:cNvPr id="6" name="Rectangle 5"/>
          <p:cNvSpPr/>
          <p:nvPr/>
        </p:nvSpPr>
        <p:spPr>
          <a:xfrm>
            <a:off x="2076971" y="1628800"/>
            <a:ext cx="4961616" cy="2308324"/>
          </a:xfrm>
          <a:prstGeom prst="rect">
            <a:avLst/>
          </a:prstGeom>
          <a:noFill/>
        </p:spPr>
        <p:txBody>
          <a:bodyPr wrap="none" lIns="91440" tIns="45720" rIns="91440" bIns="45720">
            <a:spAutoFit/>
          </a:bodyPr>
          <a:lstStyle/>
          <a:p>
            <a:pPr algn="ctr"/>
            <a:r>
              <a:rPr lang="en-US" sz="72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Day 4</a:t>
            </a:r>
          </a:p>
          <a:p>
            <a:pPr algn="ctr"/>
            <a:r>
              <a:rPr lang="en-US" sz="7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Wednesday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27384"/>
            <a:ext cx="9144000" cy="6858000"/>
          </a:xfrm>
          <a:prstGeom prst="rect">
            <a:avLst/>
          </a:prstGeom>
          <a:noFill/>
        </p:spPr>
      </p:pic>
      <p:sp>
        <p:nvSpPr>
          <p:cNvPr id="5" name="Rounded Rectangle 4"/>
          <p:cNvSpPr/>
          <p:nvPr/>
        </p:nvSpPr>
        <p:spPr>
          <a:xfrm>
            <a:off x="683568" y="3068960"/>
            <a:ext cx="8064896" cy="3456384"/>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en-GB" dirty="0"/>
              <a:t>Read and enjoy The Ugly Five by Julia Donaldson and Axel Scheffler. </a:t>
            </a:r>
            <a:r>
              <a:rPr lang="en-GB" dirty="0">
                <a:hlinkClick r:id="rId3"/>
              </a:rPr>
              <a:t>https://www.youtube.com/watch?v=69K2IZ1A1ZU</a:t>
            </a:r>
            <a:endParaRPr lang="en-GB" dirty="0"/>
          </a:p>
          <a:p>
            <a:pPr algn="ctr"/>
            <a:r>
              <a:rPr lang="en-GB" dirty="0"/>
              <a:t>Remember that these animals are described by the author as to why they think they are ugly. Can you spot words or phrases which describe each of the five to suggest why they might be thought of as ’ugly’? </a:t>
            </a:r>
            <a:r>
              <a:rPr lang="en-GB" i="1" dirty="0"/>
              <a:t>E.g. The spotted hyena has a spiky mane and spotty skin. He looks grotty and has a voice with a mixture of giggles and groans etc.</a:t>
            </a:r>
            <a:r>
              <a:rPr lang="en-GB" dirty="0"/>
              <a:t> </a:t>
            </a:r>
          </a:p>
          <a:p>
            <a:pPr algn="ctr"/>
            <a:endParaRPr lang="en-GB" dirty="0"/>
          </a:p>
          <a:p>
            <a:pPr algn="ctr"/>
            <a:r>
              <a:rPr lang="en-GB" dirty="0"/>
              <a:t>Orally tell an adult about each animal. </a:t>
            </a:r>
            <a:endParaRPr lang="en-GB" i="1" dirty="0"/>
          </a:p>
        </p:txBody>
      </p:sp>
      <p:pic>
        <p:nvPicPr>
          <p:cNvPr id="4" name="Picture 2" descr="See the source image"/>
          <p:cNvPicPr>
            <a:picLocks noChangeAspect="1" noChangeArrowheads="1"/>
          </p:cNvPicPr>
          <p:nvPr/>
        </p:nvPicPr>
        <p:blipFill>
          <a:blip r:embed="rId4" cstate="print"/>
          <a:srcRect/>
          <a:stretch>
            <a:fillRect/>
          </a:stretch>
        </p:blipFill>
        <p:spPr bwMode="auto">
          <a:xfrm>
            <a:off x="2339752" y="188640"/>
            <a:ext cx="4346079" cy="3106613"/>
          </a:xfrm>
          <a:prstGeom prst="rect">
            <a:avLst/>
          </a:prstGeom>
          <a:solidFill>
            <a:srgbClr val="FFFFFF">
              <a:shade val="85000"/>
            </a:srgbClr>
          </a:solidFill>
          <a:ln w="88900" cap="sq">
            <a:solidFill>
              <a:srgbClr val="7030A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ounded Rectangle 4"/>
          <p:cNvSpPr/>
          <p:nvPr/>
        </p:nvSpPr>
        <p:spPr>
          <a:xfrm>
            <a:off x="323528" y="188640"/>
            <a:ext cx="5976664" cy="3672408"/>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en-GB" dirty="0"/>
              <a:t>Imagine you are on a safari tour, viewing ‘The Ugly Five’ animals in the wild. Your challenge is to write a recount of what you have seen for your friends and family back home, including descriptions of the five animals. </a:t>
            </a:r>
          </a:p>
          <a:p>
            <a:pPr algn="ctr"/>
            <a:r>
              <a:rPr lang="en-GB" dirty="0"/>
              <a:t>Go back to each animal in turn and jot down key words or phrases which describe them. </a:t>
            </a:r>
          </a:p>
          <a:p>
            <a:pPr algn="ctr"/>
            <a:r>
              <a:rPr lang="en-GB" dirty="0"/>
              <a:t>Note: These do not have to be in full sentences today. The focus here is to gather vocabulary, </a:t>
            </a:r>
            <a:r>
              <a:rPr lang="en-GB" i="1" dirty="0"/>
              <a:t>e.g. The wildebeest’s spindly legs, gingery beard, big chunky chest, skinny behind etc. </a:t>
            </a:r>
          </a:p>
          <a:p>
            <a:pPr algn="ctr"/>
            <a:endParaRPr lang="en-GB" i="1" dirty="0"/>
          </a:p>
          <a:p>
            <a:pPr algn="ctr"/>
            <a:r>
              <a:rPr lang="en-GB" i="1" dirty="0"/>
              <a:t>Repeat with the other four animals.</a:t>
            </a:r>
          </a:p>
        </p:txBody>
      </p:sp>
      <p:pic>
        <p:nvPicPr>
          <p:cNvPr id="27650" name="Picture 2" descr="See the source image"/>
          <p:cNvPicPr>
            <a:picLocks noChangeAspect="1" noChangeArrowheads="1"/>
          </p:cNvPicPr>
          <p:nvPr/>
        </p:nvPicPr>
        <p:blipFill>
          <a:blip r:embed="rId3" cstate="print"/>
          <a:srcRect/>
          <a:stretch>
            <a:fillRect/>
          </a:stretch>
        </p:blipFill>
        <p:spPr bwMode="auto">
          <a:xfrm>
            <a:off x="3851920" y="2492896"/>
            <a:ext cx="5456289" cy="4556001"/>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Rectangle 5"/>
          <p:cNvSpPr/>
          <p:nvPr/>
        </p:nvSpPr>
        <p:spPr>
          <a:xfrm>
            <a:off x="2557872" y="1628800"/>
            <a:ext cx="3999814" cy="2308324"/>
          </a:xfrm>
          <a:prstGeom prst="rect">
            <a:avLst/>
          </a:prstGeom>
          <a:noFill/>
        </p:spPr>
        <p:txBody>
          <a:bodyPr wrap="none" lIns="91440" tIns="45720" rIns="91440" bIns="45720">
            <a:spAutoFit/>
          </a:bodyPr>
          <a:lstStyle/>
          <a:p>
            <a:pPr algn="ctr"/>
            <a:r>
              <a:rPr lang="en-US" sz="72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Day 5</a:t>
            </a:r>
          </a:p>
          <a:p>
            <a:pPr algn="ctr"/>
            <a:r>
              <a:rPr lang="en-US" sz="7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erlin Sans FB Demi" pitchFamily="34" charset="0"/>
              </a:rPr>
              <a:t>Thursday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ounded Rectangle 4"/>
          <p:cNvSpPr/>
          <p:nvPr/>
        </p:nvSpPr>
        <p:spPr>
          <a:xfrm>
            <a:off x="179512" y="2708920"/>
            <a:ext cx="8712968" cy="3960440"/>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en-GB" dirty="0"/>
              <a:t>Re-read and enjoy The Ugly Five by Julia Donaldson and Axel Scheffler. </a:t>
            </a:r>
            <a:r>
              <a:rPr lang="en-GB" dirty="0">
                <a:hlinkClick r:id="rId3"/>
              </a:rPr>
              <a:t>https://www.youtube.com/watch?v=69K2IZ1A1ZU</a:t>
            </a:r>
            <a:endParaRPr lang="en-GB" dirty="0"/>
          </a:p>
          <a:p>
            <a:pPr algn="ctr"/>
            <a:endParaRPr lang="en-GB" dirty="0"/>
          </a:p>
          <a:p>
            <a:pPr algn="ctr"/>
            <a:r>
              <a:rPr lang="en-GB" dirty="0"/>
              <a:t> Ask your child to use the prompts </a:t>
            </a:r>
            <a:r>
              <a:rPr lang="en-GB" i="1" dirty="0"/>
              <a:t>first, next, then, after and finally </a:t>
            </a:r>
            <a:r>
              <a:rPr lang="en-GB" dirty="0"/>
              <a:t>to describe which animal was seen in which order. Return back to the vocabulary collected yesterday on each of the animals. Begin to compose the recount using the above prompts and the vocabulary collected in the previous session. See next slide for an example.</a:t>
            </a:r>
          </a:p>
          <a:p>
            <a:pPr algn="ctr"/>
            <a:endParaRPr lang="en-GB" dirty="0"/>
          </a:p>
          <a:p>
            <a:pPr algn="ctr"/>
            <a:r>
              <a:rPr lang="en-GB" dirty="0"/>
              <a:t>Each animal can be described using the vocabulary collected. </a:t>
            </a:r>
          </a:p>
          <a:p>
            <a:pPr algn="ctr"/>
            <a:r>
              <a:rPr lang="en-GB" dirty="0"/>
              <a:t>Check your writing for correct spellings (using your phonics), capital letters for the start of sentences and for the word ‘I’, full stops and use of the words ‘and’ and ‘but.’</a:t>
            </a:r>
          </a:p>
        </p:txBody>
      </p:sp>
      <p:pic>
        <p:nvPicPr>
          <p:cNvPr id="6" name="Picture 2" descr="See the source image"/>
          <p:cNvPicPr>
            <a:picLocks noChangeAspect="1" noChangeArrowheads="1"/>
          </p:cNvPicPr>
          <p:nvPr/>
        </p:nvPicPr>
        <p:blipFill>
          <a:blip r:embed="rId4" cstate="print"/>
          <a:srcRect/>
          <a:stretch>
            <a:fillRect/>
          </a:stretch>
        </p:blipFill>
        <p:spPr bwMode="auto">
          <a:xfrm>
            <a:off x="251520" y="476672"/>
            <a:ext cx="8669026" cy="1871551"/>
          </a:xfrm>
          <a:prstGeom prst="rect">
            <a:avLst/>
          </a:prstGeom>
          <a:solidFill>
            <a:srgbClr val="FFFFFF">
              <a:shade val="85000"/>
            </a:srgbClr>
          </a:solidFill>
          <a:ln w="88900" cap="sq">
            <a:solidFill>
              <a:srgbClr val="7030A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4" descr="See the source imag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ounded Rectangle 4"/>
          <p:cNvSpPr/>
          <p:nvPr/>
        </p:nvSpPr>
        <p:spPr>
          <a:xfrm>
            <a:off x="467544" y="188640"/>
            <a:ext cx="3744416" cy="6408712"/>
          </a:xfrm>
          <a:prstGeom prst="roundRect">
            <a:avLst/>
          </a:prstGeom>
          <a:solidFill>
            <a:srgbClr val="7030A0"/>
          </a:solidFill>
          <a:ln w="76200">
            <a:solidFill>
              <a:srgbClr val="00B050"/>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en-GB" dirty="0"/>
              <a:t>‘Yesterday I went on a safari tour to see The Ugly Five. First I saw the ugly wildebeest. It had spindly legs and a gingery beard. I could see its big chunky chest and its skinny behind. It looked really weird… Next I saw… Then I saw… After that I saw… Finally I saw…’</a:t>
            </a:r>
          </a:p>
          <a:p>
            <a:pPr algn="ctr"/>
            <a:endParaRPr lang="en-GB" dirty="0"/>
          </a:p>
          <a:p>
            <a:pPr algn="ctr"/>
            <a:endParaRPr lang="en-GB" dirty="0"/>
          </a:p>
          <a:p>
            <a:pPr algn="ctr"/>
            <a:r>
              <a:rPr lang="en-GB" sz="3200" u="sng" dirty="0"/>
              <a:t>Challenge</a:t>
            </a:r>
          </a:p>
          <a:p>
            <a:pPr algn="ctr"/>
            <a:r>
              <a:rPr lang="en-GB" dirty="0"/>
              <a:t> Research the other animals at the back of the book, e.g. The Big Five. Write a recount pretending you saw these animals instead, after gathering some vocabulary about them.</a:t>
            </a:r>
          </a:p>
        </p:txBody>
      </p:sp>
      <p:pic>
        <p:nvPicPr>
          <p:cNvPr id="26628" name="Picture 4" descr="See the source image"/>
          <p:cNvPicPr>
            <a:picLocks noChangeAspect="1" noChangeArrowheads="1"/>
          </p:cNvPicPr>
          <p:nvPr/>
        </p:nvPicPr>
        <p:blipFill>
          <a:blip r:embed="rId3" cstate="print"/>
          <a:srcRect/>
          <a:stretch>
            <a:fillRect/>
          </a:stretch>
        </p:blipFill>
        <p:spPr bwMode="auto">
          <a:xfrm>
            <a:off x="4427984" y="1628800"/>
            <a:ext cx="4514850" cy="3448051"/>
          </a:xfrm>
          <a:prstGeom prst="rect">
            <a:avLst/>
          </a:prstGeom>
          <a:solidFill>
            <a:srgbClr val="FFFFFF">
              <a:shade val="85000"/>
            </a:srgbClr>
          </a:solidFill>
          <a:ln w="88900" cap="sq">
            <a:solidFill>
              <a:srgbClr val="7030A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TotalTime>
  <Words>1097</Words>
  <Application>Microsoft Office PowerPoint</Application>
  <PresentationFormat>On-screen Show (4:3)</PresentationFormat>
  <Paragraphs>66</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Berlin Sans FB Demi</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Chrissie</dc:creator>
  <cp:lastModifiedBy>Louise Hodgson</cp:lastModifiedBy>
  <cp:revision>46</cp:revision>
  <dcterms:created xsi:type="dcterms:W3CDTF">2021-02-06T19:08:31Z</dcterms:created>
  <dcterms:modified xsi:type="dcterms:W3CDTF">2021-06-16T10:22:01Z</dcterms:modified>
</cp:coreProperties>
</file>