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5" r:id="rId8"/>
    <p:sldId id="261" r:id="rId9"/>
    <p:sldId id="273" r:id="rId10"/>
    <p:sldId id="270" r:id="rId11"/>
    <p:sldId id="275" r:id="rId12"/>
    <p:sldId id="274" r:id="rId13"/>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58C08F-0BBE-4DF0-8CAE-DCA6285650EC}" v="14" dt="2025-10-13T14:22:34.8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varScale="1">
        <p:scale>
          <a:sx n="82" d="100"/>
          <a:sy n="82" d="100"/>
        </p:scale>
        <p:origin x="58" y="6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3/17/2026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3/17/2026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3/17/2026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3/17/2026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3/17/2026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3/17/2026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3/17/2026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4229092936"/>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647714910"/>
              </p:ext>
            </p:extLst>
          </p:nvPr>
        </p:nvGraphicFramePr>
        <p:xfrm>
          <a:off x="241825" y="176197"/>
          <a:ext cx="5530128" cy="39166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87010">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90861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b="1" dirty="0"/>
                        <a:t>Staff confidence increased</a:t>
                      </a:r>
                    </a:p>
                    <a:p>
                      <a:r>
                        <a:rPr lang="en-GB" sz="600" dirty="0">
                          <a:effectLst/>
                        </a:rPr>
                        <a:t>Teachers reported feeling more secure in delivering PE after targeted CPD.</a:t>
                      </a:r>
                      <a:endParaRPr lang="en-GB" sz="600" dirty="0"/>
                    </a:p>
                    <a:p>
                      <a:r>
                        <a:rPr lang="en-GB" sz="600" dirty="0">
                          <a:effectLst/>
                        </a:rPr>
                        <a:t>More staff were willing to lead lessons independently rather than relying on specialists.</a:t>
                      </a:r>
                      <a:endParaRPr lang="en-GB" sz="600" dirty="0"/>
                    </a:p>
                    <a:p>
                      <a:r>
                        <a:rPr lang="en-GB" sz="600" b="1" dirty="0"/>
                        <a:t>Improved lesson quality</a:t>
                      </a:r>
                    </a:p>
                    <a:p>
                      <a:r>
                        <a:rPr lang="en-GB" sz="600" dirty="0">
                          <a:effectLst/>
                        </a:rPr>
                        <a:t>Observations showed clearer structure, better modelling, and more purposeful activities.</a:t>
                      </a:r>
                      <a:endParaRPr lang="en-GB" sz="600" dirty="0"/>
                    </a:p>
                    <a:p>
                      <a:r>
                        <a:rPr lang="en-GB" sz="600" dirty="0">
                          <a:effectLst/>
                        </a:rPr>
                        <a:t>Lessons became more inclusive, with staff using adaptations confidently.</a:t>
                      </a:r>
                      <a:endParaRPr lang="en-GB" sz="600" dirty="0"/>
                    </a:p>
                    <a:p>
                      <a:r>
                        <a:rPr lang="en-GB" sz="600" b="1" dirty="0"/>
                        <a:t>CPD was well‑received and well‑attended</a:t>
                      </a:r>
                    </a:p>
                    <a:p>
                      <a:r>
                        <a:rPr lang="en-GB" sz="600" dirty="0">
                          <a:effectLst/>
                        </a:rPr>
                        <a:t>Staff engaged positively with training sessions.</a:t>
                      </a:r>
                      <a:endParaRPr lang="en-GB" sz="600" dirty="0"/>
                    </a:p>
                    <a:p>
                      <a:r>
                        <a:rPr lang="en-GB" sz="600" dirty="0">
                          <a:effectLst/>
                        </a:rPr>
                        <a:t>Practical workshops helped teachers apply new skills immediately.</a:t>
                      </a:r>
                      <a:endParaRPr lang="en-GB" sz="600" dirty="0"/>
                    </a:p>
                    <a:p>
                      <a:r>
                        <a:rPr lang="en-GB" sz="600" b="1" dirty="0"/>
                        <a:t>Greater consistency across year groups</a:t>
                      </a:r>
                    </a:p>
                    <a:p>
                      <a:r>
                        <a:rPr lang="en-GB" sz="600" dirty="0">
                          <a:effectLst/>
                        </a:rPr>
                        <a:t>Planning and delivery became more aligned.</a:t>
                      </a:r>
                      <a:endParaRPr lang="en-GB" sz="600" dirty="0"/>
                    </a:p>
                    <a:p>
                      <a:r>
                        <a:rPr lang="en-GB" sz="600" dirty="0">
                          <a:effectLst/>
                        </a:rPr>
                        <a:t>Children experienced a more coherent PE curriculum.</a:t>
                      </a:r>
                      <a:endParaRPr lang="en-GB" sz="600" dirty="0"/>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b="1" dirty="0"/>
                        <a:t>Not all staff accessed or applied CPD fully</a:t>
                      </a:r>
                    </a:p>
                    <a:p>
                      <a:r>
                        <a:rPr lang="en-GB" sz="600" dirty="0">
                          <a:effectLst/>
                        </a:rPr>
                        <a:t>Some staff still lacked confidence in specific areas (e.g., gymnastics, games skills).</a:t>
                      </a:r>
                      <a:endParaRPr lang="en-GB" sz="600" dirty="0"/>
                    </a:p>
                    <a:p>
                      <a:r>
                        <a:rPr lang="en-GB" sz="600" dirty="0">
                          <a:effectLst/>
                        </a:rPr>
                        <a:t>A few teachers needed more time or follow‑up support to embed new strategies.</a:t>
                      </a:r>
                      <a:endParaRPr lang="en-GB" sz="600" dirty="0"/>
                    </a:p>
                    <a:p>
                      <a:r>
                        <a:rPr lang="en-GB" sz="600" b="1" dirty="0"/>
                        <a:t> Limited opportunities for ongoing practice</a:t>
                      </a:r>
                    </a:p>
                    <a:p>
                      <a:r>
                        <a:rPr lang="en-GB" sz="600" dirty="0">
                          <a:effectLst/>
                        </a:rPr>
                        <a:t>Staff sometimes reverted to old habits without regular coaching or modelling.</a:t>
                      </a:r>
                      <a:endParaRPr lang="en-GB" sz="600" dirty="0"/>
                    </a:p>
                    <a:p>
                      <a:r>
                        <a:rPr lang="en-GB" sz="600" dirty="0">
                          <a:effectLst/>
                        </a:rPr>
                        <a:t>Inconsistent timetabling made it harder for some teachers to practise new skills.</a:t>
                      </a:r>
                      <a:endParaRPr lang="en-GB" sz="600" b="0" dirty="0">
                        <a:effectLst/>
                      </a:endParaRPr>
                    </a:p>
                    <a:p>
                      <a:r>
                        <a:rPr lang="en-GB" sz="600" b="1" dirty="0"/>
                        <a:t>Gaps in subject knowledge remain</a:t>
                      </a:r>
                    </a:p>
                    <a:p>
                      <a:r>
                        <a:rPr lang="en-GB" sz="600" dirty="0">
                          <a:effectLst/>
                        </a:rPr>
                        <a:t>Certain areas of the curriculum still feel challenging for staff.</a:t>
                      </a:r>
                      <a:endParaRPr lang="en-GB" sz="600" dirty="0"/>
                    </a:p>
                    <a:p>
                      <a:r>
                        <a:rPr lang="en-GB" sz="600" dirty="0">
                          <a:effectLst/>
                        </a:rPr>
                        <a:t>Some teachers requested more depth rather than one‑off sessions.</a:t>
                      </a:r>
                      <a:endParaRPr lang="en-GB" sz="600" dirty="0"/>
                    </a:p>
                    <a:p>
                      <a:r>
                        <a:rPr lang="en-GB" sz="600" b="1" dirty="0"/>
                        <a:t> Variation in lesson quality still exists</a:t>
                      </a:r>
                    </a:p>
                    <a:p>
                      <a:r>
                        <a:rPr lang="en-GB" sz="600" dirty="0">
                          <a:effectLst/>
                        </a:rPr>
                        <a:t>While many lessons improved, consistency across the whole school is not yet fully secure.</a:t>
                      </a:r>
                      <a:endParaRPr lang="en-GB" sz="600" dirty="0"/>
                    </a:p>
                    <a:p>
                      <a:r>
                        <a:rPr lang="en-GB" sz="600" dirty="0">
                          <a:effectLst/>
                        </a:rPr>
                        <a:t>Newer staff or supply teachers sometimes lacked the same training.</a:t>
                      </a:r>
                      <a:endParaRPr lang="en-GB" sz="600" dirty="0"/>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4924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effectLst/>
                        </a:rPr>
                        <a:t>More pupils took part in physical activity across the school day.</a:t>
                      </a:r>
                      <a:endParaRPr lang="en-GB" sz="800" dirty="0"/>
                    </a:p>
                    <a:p>
                      <a:r>
                        <a:rPr lang="en-GB" sz="800" dirty="0">
                          <a:effectLst/>
                        </a:rPr>
                        <a:t>Clubs, active breaks, and sporting events saw higher participation.</a:t>
                      </a:r>
                      <a:endParaRPr lang="en-GB" sz="800" dirty="0"/>
                    </a:p>
                    <a:p>
                      <a:r>
                        <a:rPr lang="en-GB" sz="800" dirty="0">
                          <a:effectLst/>
                        </a:rPr>
                        <a:t>Targeted groups (SEND, girls, disadvantaged) became more involved.</a:t>
                      </a:r>
                      <a:endParaRPr lang="en-GB" sz="800" dirty="0"/>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effectLst/>
                        </a:rPr>
                        <a:t>Engagement wasn’t consistent across all classes or year groups.</a:t>
                      </a:r>
                      <a:endParaRPr lang="en-GB" sz="800" dirty="0"/>
                    </a:p>
                    <a:p>
                      <a:r>
                        <a:rPr lang="en-GB" sz="800" dirty="0">
                          <a:effectLst/>
                        </a:rPr>
                        <a:t>Some pupils still avoided activity or lacked confidence.</a:t>
                      </a:r>
                      <a:endParaRPr lang="en-GB" sz="800" dirty="0"/>
                    </a:p>
                    <a:p>
                      <a:r>
                        <a:rPr lang="en-GB" sz="800" dirty="0">
                          <a:effectLst/>
                        </a:rPr>
                        <a:t>Limited staff capacity or timetable pressures reduced opportunities at times.</a:t>
                      </a:r>
                      <a:endParaRPr lang="en-GB" sz="800" dirty="0"/>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4151437678"/>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effectLst/>
                        </a:rPr>
                        <a:t>PE became more visible through events, assemblies, and displays.</a:t>
                      </a:r>
                      <a:endParaRPr lang="en-GB" sz="800" dirty="0"/>
                    </a:p>
                    <a:p>
                      <a:r>
                        <a:rPr lang="en-GB" sz="800" dirty="0">
                          <a:effectLst/>
                        </a:rPr>
                        <a:t>Pupils showed greater enthusiasm and pride in PE and sport.</a:t>
                      </a:r>
                      <a:endParaRPr lang="en-GB" sz="800" dirty="0"/>
                    </a:p>
                    <a:p>
                      <a:r>
                        <a:rPr lang="en-GB" sz="800" dirty="0">
                          <a:effectLst/>
                        </a:rPr>
                        <a:t>Staff spoke more positively about PE and valued its role in school life.</a:t>
                      </a:r>
                      <a:endParaRPr lang="en-GB" sz="800" dirty="0"/>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effectLst/>
                        </a:rPr>
                        <a:t>Not all classes engaged equally with whole‑school PE initiatives.</a:t>
                      </a:r>
                      <a:endParaRPr lang="en-GB" sz="800" dirty="0"/>
                    </a:p>
                    <a:p>
                      <a:r>
                        <a:rPr lang="en-GB" sz="800" dirty="0">
                          <a:effectLst/>
                        </a:rPr>
                        <a:t>Some staff still saw PE as secondary to other subjects.</a:t>
                      </a:r>
                      <a:endParaRPr lang="en-GB" sz="800" dirty="0"/>
                    </a:p>
                    <a:p>
                      <a:r>
                        <a:rPr lang="en-GB" sz="800" dirty="0">
                          <a:effectLst/>
                        </a:rPr>
                        <a:t>Limited time meant fewer opportunities to showcase achievements.</a:t>
                      </a:r>
                      <a:endParaRPr lang="en-GB" sz="800" dirty="0"/>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effectLst/>
                        </a:rPr>
                        <a:t>A wider range of clubs and activities was offered.</a:t>
                      </a:r>
                      <a:endParaRPr lang="en-GB" sz="800" dirty="0"/>
                    </a:p>
                    <a:p>
                      <a:r>
                        <a:rPr lang="en-GB" sz="800" dirty="0">
                          <a:effectLst/>
                        </a:rPr>
                        <a:t>More girls and SEND pupils took part in new opportunities.</a:t>
                      </a:r>
                      <a:endParaRPr lang="en-GB" sz="800" dirty="0"/>
                    </a:p>
                    <a:p>
                      <a:r>
                        <a:rPr lang="en-GB" sz="800" dirty="0">
                          <a:effectLst/>
                        </a:rPr>
                        <a:t>Pupils enjoyed trying sports they hadn’t experienced before.</a:t>
                      </a:r>
                      <a:endParaRPr lang="en-GB" sz="800" dirty="0"/>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effectLst/>
                        </a:rPr>
                        <a:t>Some activities had low uptake due to timing or confidence barriers.</a:t>
                      </a:r>
                      <a:endParaRPr lang="en-GB" sz="800" dirty="0"/>
                    </a:p>
                    <a:p>
                      <a:r>
                        <a:rPr lang="en-GB" sz="800" dirty="0">
                          <a:effectLst/>
                        </a:rPr>
                        <a:t>A few groups still accessed fewer opportunities than others.</a:t>
                      </a:r>
                      <a:endParaRPr lang="en-GB" sz="800" dirty="0"/>
                    </a:p>
                    <a:p>
                      <a:r>
                        <a:rPr lang="en-GB" sz="800" dirty="0">
                          <a:effectLst/>
                        </a:rPr>
                        <a:t>Staffing and space limited how many new activities could run.</a:t>
                      </a:r>
                      <a:endParaRPr lang="en-GB" sz="800" dirty="0"/>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effectLst/>
                        </a:rPr>
                        <a:t>More teams entered competitions across the year.</a:t>
                      </a:r>
                      <a:endParaRPr lang="en-GB" sz="800" dirty="0"/>
                    </a:p>
                    <a:p>
                      <a:r>
                        <a:rPr lang="en-GB" sz="800" dirty="0">
                          <a:effectLst/>
                        </a:rPr>
                        <a:t>A wider range of pupils represented the school.</a:t>
                      </a:r>
                      <a:endParaRPr lang="en-GB" sz="800" dirty="0"/>
                    </a:p>
                    <a:p>
                      <a:r>
                        <a:rPr lang="en-GB" sz="800" dirty="0">
                          <a:effectLst/>
                        </a:rPr>
                        <a:t>Pupils showed improved teamwork and confidence.</a:t>
                      </a:r>
                      <a:endParaRPr lang="en-GB" sz="800" dirty="0"/>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effectLst/>
                        </a:rPr>
                        <a:t>Some competitions clashed with other commitments.</a:t>
                      </a:r>
                      <a:endParaRPr lang="en-GB" sz="800" dirty="0"/>
                    </a:p>
                    <a:p>
                      <a:r>
                        <a:rPr lang="en-GB" sz="800" dirty="0">
                          <a:effectLst/>
                        </a:rPr>
                        <a:t>Not all year groups had equal competitive opportunities.</a:t>
                      </a:r>
                      <a:endParaRPr lang="en-GB" sz="800" dirty="0"/>
                    </a:p>
                    <a:p>
                      <a:r>
                        <a:rPr lang="en-GB" sz="800" dirty="0">
                          <a:effectLst/>
                        </a:rPr>
                        <a:t>Transport and staffing occasionally restricted attendance.</a:t>
                      </a:r>
                      <a:endParaRPr lang="en-GB" sz="800" dirty="0"/>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602107153"/>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888270203"/>
              </p:ext>
            </p:extLst>
          </p:nvPr>
        </p:nvGraphicFramePr>
        <p:xfrm>
          <a:off x="43662" y="-205273"/>
          <a:ext cx="6119813" cy="4583893"/>
        </p:xfrm>
        <a:graphic>
          <a:graphicData uri="http://schemas.openxmlformats.org/drawingml/2006/table">
            <a:tbl>
              <a:tblPr firstRow="1" bandRow="1">
                <a:tableStyleId>{5C22544A-7EE6-4342-B048-85BDC9FD1C3A}</a:tableStyleId>
              </a:tblPr>
              <a:tblGrid>
                <a:gridCol w="1427781">
                  <a:extLst>
                    <a:ext uri="{9D8B030D-6E8A-4147-A177-3AD203B41FA5}">
                      <a16:colId xmlns:a16="http://schemas.microsoft.com/office/drawing/2014/main" val="1397519339"/>
                    </a:ext>
                  </a:extLst>
                </a:gridCol>
                <a:gridCol w="1676558">
                  <a:extLst>
                    <a:ext uri="{9D8B030D-6E8A-4147-A177-3AD203B41FA5}">
                      <a16:colId xmlns:a16="http://schemas.microsoft.com/office/drawing/2014/main" val="279180329"/>
                    </a:ext>
                  </a:extLst>
                </a:gridCol>
                <a:gridCol w="1507737">
                  <a:extLst>
                    <a:ext uri="{9D8B030D-6E8A-4147-A177-3AD203B41FA5}">
                      <a16:colId xmlns:a16="http://schemas.microsoft.com/office/drawing/2014/main" val="1419483341"/>
                    </a:ext>
                  </a:extLst>
                </a:gridCol>
                <a:gridCol w="1507737">
                  <a:extLst>
                    <a:ext uri="{9D8B030D-6E8A-4147-A177-3AD203B41FA5}">
                      <a16:colId xmlns:a16="http://schemas.microsoft.com/office/drawing/2014/main" val="1532179531"/>
                    </a:ext>
                  </a:extLst>
                </a:gridCol>
              </a:tblGrid>
              <a:tr h="240493">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1792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To ensure all children are participating in 2 hours of high-quality PE lessons by ensuring teacher confidence is high when teaching PE. </a:t>
                      </a:r>
                      <a:endParaRPr lang="en-US" sz="4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500" dirty="0"/>
                        <a:t>This matters because confident teachers create consistent, inclusive, and engaging lessons, ensuring every child accesses their full entitlement to physical activity, develops essential physical literacy, and benefits from improved wellbeing, focus, and long‑term healthy habits.</a:t>
                      </a:r>
                      <a:endParaRPr lang="en-US" sz="3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Quality of teaching and learning in PE will be developed through bespoke staff training and support for all class teachers. Support for PE leader included. Ensure teachings can access all resources through PE passport. Specialist staff in school to upskill teachers.</a:t>
                      </a:r>
                      <a:endParaRPr lang="en-US" sz="4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77253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To ensure that all pupils are active for 60 minutes a day, 7 days a week. This will include focusing on in school activities and monitoring external physical activity.</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00" dirty="0"/>
                        <a:t>We should aim for all pupils to be active for 60 minutes a day because daily movement improves physical health, boosts mental wellbeing, strengthens focus and behaviour, and supports long‑term healthy habits. By promoting activity both in school and beyond, we create a culture where every child develops the confidence, motivation, and enjoyment needed to lead an active, healthy life.</a:t>
                      </a:r>
                      <a:endParaRPr lang="en-US" sz="3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Increase the number and range of clubs/activities on offer which is aligned to pupil and parent voice.  Implementation of new extra-curricular timetable. Develop lunch and play time activities (OPAL). Equipment/resources to be purchased. </a:t>
                      </a:r>
                      <a:endParaRPr lang="en-US" sz="4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0085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Implement active learning by providing staff with the correct resources and training.</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00" dirty="0"/>
                        <a:t>We should implement active learning by providing staff with the right resources and training because confident, well‑equipped teachers deliver more engaging, inclusive, and effective lessons. When staff understand how to use active learning strategies, pupils become more motivated, more physically active, and more deeply involved in their learning. Investing in staff capability ensures consistency across the school, improves lesson quality, and creates a culture where movement, participation, and high‑quality PE are embedded in everyday practice.</a:t>
                      </a:r>
                      <a:endParaRPr lang="en-US" sz="3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Purchase resources that will help staff with active learning. Provide staff with training based on subject leaders ready set move course. Monitor active learning and give staff feedback. </a:t>
                      </a:r>
                      <a:endParaRPr lang="en-US" sz="4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0085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To give our children the best chance to achieve their 25m in swimming before leaving school.</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500" dirty="0"/>
                        <a:t>We should aim to give every child the best chance of achieving their 25m in swimming because being able to swim is a vital life‑saving skill, not just a curriculum requirement. Ensuring pupils develop water confidence and basic swimming competence protects their safety, supports their physical development, and promotes long‑term health and wellbeing. By prioritising this aim, we give all children—regardless of background—the opportunity to leave school with an essential skill that could one day save their life.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Provide top up swimming lessons for all KS2. Monitor progress to see what is working – more children can swim 25 meters when they leave school.</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85836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To allow ALL children to represent school. </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00" dirty="0"/>
                        <a:t>We should aim to allow all children to represent the school because it promotes inclusion, builds confidence, and ensures every pupil feels valued and part of the school community. Providing a wide range of opportunities means children of all abilities can experience pride, teamwork, and belonging, helping to develop their self‑esteem, motivation, and sense of identity within school life.</a:t>
                      </a:r>
                      <a:endParaRPr lang="en-US" sz="3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All UKS2 to represent school through school games competitions.  Host our own competitions at school and arrange with other schools.  Get all SEN children involved in SEN competitions when possible. </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2626610920"/>
              </p:ext>
            </p:extLst>
          </p:nvPr>
        </p:nvGraphicFramePr>
        <p:xfrm>
          <a:off x="294842" y="839137"/>
          <a:ext cx="5530128" cy="27051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programme). Increase equipment outside (trim trail and sandpit).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More children active at playtimes due to more resources.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Weekly meetings with play/sports leaders for feedback and what could be improved.</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5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Conduct regular observations of the playground to gauge activity levels of the least active children.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5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Tree>
    <p:extLst>
      <p:ext uri="{BB962C8B-B14F-4D97-AF65-F5344CB8AC3E}">
        <p14:creationId xmlns:p14="http://schemas.microsoft.com/office/powerpoint/2010/main" val="207046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66469060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Increase the confidence of staff teaching PE.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Provide staff with CPD and team teach  opportunities.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As a school we want all staff confident to teach PE in all areas including Gymnastics and Dance.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Burnley FC and RLT have been in throughout the year to team teach with different teachers.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School sports partnership has also provided CPD for staff and team teach opportunities.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2795184327"/>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Ensuring SEND children access PE lessons.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Ensure PE lessons are adapted to meet needs and get specialist staff in school to work with SEND in a small group environment.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effectLst/>
                        </a:rPr>
                        <a:t>Children feeling confident, safe, and genuinely included in PE.</a:t>
                      </a:r>
                      <a:endParaRPr lang="en-GB" sz="600" dirty="0"/>
                    </a:p>
                    <a:p>
                      <a:r>
                        <a:rPr lang="en-GB" sz="600" dirty="0">
                          <a:effectLst/>
                        </a:rPr>
                        <a:t>Increased participation from pupils who previously disengaged.</a:t>
                      </a:r>
                      <a:endParaRPr lang="en-GB" sz="600" dirty="0"/>
                    </a:p>
                    <a:p>
                      <a:r>
                        <a:rPr lang="en-GB" sz="600" dirty="0">
                          <a:effectLst/>
                        </a:rPr>
                        <a:t>Visible progress in physical skills, social interaction, and self‑esteem.</a:t>
                      </a:r>
                      <a:endParaRPr lang="en-GB" sz="600" dirty="0"/>
                    </a:p>
                    <a:p>
                      <a:r>
                        <a:rPr lang="en-GB" sz="600" dirty="0">
                          <a:effectLst/>
                        </a:rPr>
                        <a:t>Pupils experiencing success and joy in movement, not anxiety or avoidance.</a:t>
                      </a:r>
                      <a:endParaRPr lang="en-GB" sz="600" dirty="0"/>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effectLst/>
                        </a:rPr>
                        <a:t>Increased participation rates of SEND pupils in PE.</a:t>
                      </a:r>
                      <a:endParaRPr lang="en-GB" sz="600" dirty="0"/>
                    </a:p>
                    <a:p>
                      <a:r>
                        <a:rPr lang="en-GB" sz="600" dirty="0">
                          <a:effectLst/>
                        </a:rPr>
                        <a:t>Pupil voice showing improved confidence, enjoyment, or sense of belonging.</a:t>
                      </a:r>
                      <a:endParaRPr lang="en-GB" sz="600" dirty="0"/>
                    </a:p>
                    <a:p>
                      <a:r>
                        <a:rPr lang="en-GB" sz="600" dirty="0">
                          <a:effectLst/>
                        </a:rPr>
                        <a:t>Observations showing pupils engaging with adapted activities.</a:t>
                      </a:r>
                      <a:endParaRPr lang="en-GB" sz="600" dirty="0"/>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1908132468"/>
              </p:ext>
            </p:extLst>
          </p:nvPr>
        </p:nvGraphicFramePr>
        <p:xfrm>
          <a:off x="149290" y="208550"/>
          <a:ext cx="5883959" cy="3825240"/>
        </p:xfrm>
        <a:graphic>
          <a:graphicData uri="http://schemas.openxmlformats.org/drawingml/2006/table">
            <a:tbl>
              <a:tblPr firstRow="1" bandRow="1">
                <a:tableStyleId>{5C22544A-7EE6-4342-B048-85BDC9FD1C3A}</a:tableStyleId>
              </a:tblPr>
              <a:tblGrid>
                <a:gridCol w="529478">
                  <a:extLst>
                    <a:ext uri="{9D8B030D-6E8A-4147-A177-3AD203B41FA5}">
                      <a16:colId xmlns:a16="http://schemas.microsoft.com/office/drawing/2014/main" val="1397519339"/>
                    </a:ext>
                  </a:extLst>
                </a:gridCol>
                <a:gridCol w="1159379">
                  <a:extLst>
                    <a:ext uri="{9D8B030D-6E8A-4147-A177-3AD203B41FA5}">
                      <a16:colId xmlns:a16="http://schemas.microsoft.com/office/drawing/2014/main" val="3874769663"/>
                    </a:ext>
                  </a:extLst>
                </a:gridCol>
                <a:gridCol w="1607639">
                  <a:extLst>
                    <a:ext uri="{9D8B030D-6E8A-4147-A177-3AD203B41FA5}">
                      <a16:colId xmlns:a16="http://schemas.microsoft.com/office/drawing/2014/main" val="279180329"/>
                    </a:ext>
                  </a:extLst>
                </a:gridCol>
                <a:gridCol w="1513766">
                  <a:extLst>
                    <a:ext uri="{9D8B030D-6E8A-4147-A177-3AD203B41FA5}">
                      <a16:colId xmlns:a16="http://schemas.microsoft.com/office/drawing/2014/main" val="1419483341"/>
                    </a:ext>
                  </a:extLst>
                </a:gridCol>
                <a:gridCol w="1073697">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Maintain the Platinum award for school games.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effectLst/>
                        </a:rPr>
                        <a:t>Ensure all year groups access a broad, high‑quality PE curriculum.</a:t>
                      </a:r>
                      <a:endParaRPr lang="en-GB" sz="600" dirty="0"/>
                    </a:p>
                    <a:p>
                      <a:r>
                        <a:rPr lang="en-GB" sz="600" dirty="0">
                          <a:effectLst/>
                        </a:rPr>
                        <a:t>Track participation in clubs, competitions, and festivals.</a:t>
                      </a:r>
                      <a:endParaRPr lang="en-GB" sz="600" dirty="0"/>
                    </a:p>
                    <a:p>
                      <a:r>
                        <a:rPr lang="en-GB" sz="600" dirty="0">
                          <a:effectLst/>
                        </a:rPr>
                        <a:t>Target underrepresented groups (SEND, girls, disadvantaged) with tailored opportunities. Maintain strong links with local School Games Organisers.</a:t>
                      </a:r>
                      <a:endParaRPr lang="en-GB" sz="600" dirty="0"/>
                    </a:p>
                    <a:p>
                      <a:r>
                        <a:rPr lang="en-GB" sz="600" dirty="0">
                          <a:effectLst/>
                        </a:rPr>
                        <a:t>Enter a wide range of inter‑school competitions.</a:t>
                      </a:r>
                      <a:endParaRPr lang="en-GB" sz="600" dirty="0"/>
                    </a:p>
                    <a:p>
                      <a:r>
                        <a:rPr lang="en-GB" sz="600" dirty="0">
                          <a:effectLst/>
                        </a:rPr>
                        <a:t>Host intra‑school competitions each half term.</a:t>
                      </a:r>
                      <a:endParaRPr lang="en-GB" sz="600" dirty="0"/>
                    </a:p>
                    <a:p>
                      <a:endParaRPr lang="en-GB" sz="600" dirty="0"/>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dirty="0">
                          <a:effectLst/>
                        </a:rPr>
                        <a:t>High levels of participation and enjoyment in PE and sport.</a:t>
                      </a:r>
                      <a:endParaRPr lang="en-GB" sz="600" dirty="0"/>
                    </a:p>
                    <a:p>
                      <a:r>
                        <a:rPr lang="en-GB" sz="600" dirty="0">
                          <a:effectLst/>
                        </a:rPr>
                        <a:t>Increased confidence, resilience, and teamwork skills.</a:t>
                      </a:r>
                      <a:endParaRPr lang="en-GB" sz="600" dirty="0"/>
                    </a:p>
                    <a:p>
                      <a:r>
                        <a:rPr lang="en-GB" sz="600" dirty="0">
                          <a:effectLst/>
                        </a:rPr>
                        <a:t>SEND and disadvantaged pupils accessing and succeeding in physical activity.</a:t>
                      </a:r>
                      <a:endParaRPr lang="en-GB" sz="600" dirty="0"/>
                    </a:p>
                    <a:p>
                      <a:r>
                        <a:rPr lang="en-GB" sz="600" dirty="0">
                          <a:effectLst/>
                        </a:rPr>
                        <a:t>A strong culture of physical activity across the school.</a:t>
                      </a:r>
                    </a:p>
                    <a:p>
                      <a:r>
                        <a:rPr lang="en-GB" sz="600" dirty="0">
                          <a:effectLst/>
                        </a:rPr>
                        <a:t>Evidence that the school continues to meet all Platinum criteria.</a:t>
                      </a:r>
                      <a:endParaRPr lang="en-GB" sz="600" dirty="0"/>
                    </a:p>
                    <a:p>
                      <a:r>
                        <a:rPr lang="en-GB" sz="600" dirty="0">
                          <a:effectLst/>
                        </a:rPr>
                        <a:t>A consistent pipeline of pupils engaging in leadership roles.</a:t>
                      </a:r>
                      <a:endParaRPr lang="en-GB" sz="600" dirty="0"/>
                    </a:p>
                    <a:p>
                      <a:r>
                        <a:rPr lang="en-GB" sz="600" dirty="0">
                          <a:effectLst/>
                        </a:rPr>
                        <a:t>Strong representation in competitions and festivals.</a:t>
                      </a:r>
                      <a:endParaRPr lang="en-GB" sz="600" dirty="0"/>
                    </a:p>
                    <a:p>
                      <a:r>
                        <a:rPr lang="en-GB" sz="600" dirty="0">
                          <a:effectLst/>
                        </a:rPr>
                        <a:t>Positive feedback from pupils, parents, and external partners.</a:t>
                      </a:r>
                      <a:endParaRPr lang="en-GB" sz="600" dirty="0"/>
                    </a:p>
                    <a:p>
                      <a:endParaRPr lang="en-GB" sz="600" dirty="0"/>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Supporting evidence includes high participation rates across all year groups, strong representation in inter‑school competitions, and regular intra‑school events. Staff CPD and lesson observations show consistently high‑quality, inclusive PE delivery. Pupil leadership is embedded through trained Sports Leaders, and whole‑school initiatives promote daily physical activity. Monitoring data and pupil voice confirm sustained engagement, ensuring the school continues to meet all Platinum criteria</a:t>
                      </a:r>
                      <a:endParaRPr lang="en-US" sz="4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153</TotalTime>
  <Words>2984</Words>
  <Application>Microsoft Office PowerPoint</Application>
  <PresentationFormat>Custom</PresentationFormat>
  <Paragraphs>342</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Olivia Wilson</cp:lastModifiedBy>
  <cp:revision>18</cp:revision>
  <dcterms:created xsi:type="dcterms:W3CDTF">2025-10-08T18:09:30Z</dcterms:created>
  <dcterms:modified xsi:type="dcterms:W3CDTF">2026-03-17T17:48:00Z</dcterms:modified>
</cp:coreProperties>
</file>